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DOOP BİLEŞENLERİ" id="{B164C50C-AF91-498A-A0F6-1EFEE5AEB310}">
          <p14:sldIdLst>
            <p14:sldId id="256"/>
            <p14:sldId id="257"/>
          </p14:sldIdLst>
        </p14:section>
        <p14:section name="hdfs" id="{A57BFED2-486D-4B74-9E9B-9959931D6BB1}">
          <p14:sldIdLst>
            <p14:sldId id="258"/>
          </p14:sldIdLst>
        </p14:section>
        <p14:section name="mapReduce" id="{3D001AB2-251C-4DD6-9BD3-AA736E5E5AA1}">
          <p14:sldIdLst>
            <p14:sldId id="259"/>
          </p14:sldIdLst>
        </p14:section>
        <p14:section name="yarn" id="{3FF3D61B-A21A-416E-86A1-78E7E5B84778}">
          <p14:sldIdLst>
            <p14:sldId id="260"/>
          </p14:sldIdLst>
        </p14:section>
        <p14:section name="KURULUM MODLARI VE CLOUDERA" id="{2AF42702-CD35-4C39-9D1F-FF7FCCBBED52}">
          <p14:sldIdLst>
            <p14:sldId id="261"/>
            <p14:sldId id="262"/>
            <p14:sldId id="263"/>
            <p14:sldId id="264"/>
            <p14:sldId id="265"/>
            <p14:sldId id="266"/>
          </p14:sldIdLst>
        </p14:section>
        <p14:section name="Hadoop HDFS KOMUTLARI" id="{2C959A11-6B43-4BBA-B77C-734C7381DC69}">
          <p14:sldIdLst>
            <p14:sldId id="267"/>
            <p14:sldId id="268"/>
            <p14:sldId id="269"/>
          </p14:sldIdLst>
        </p14:section>
        <p14:section name="Apache Hive" id="{0081C32C-D82E-4960-B3D6-71DC66550864}">
          <p14:sldIdLst>
            <p14:sldId id="270"/>
            <p14:sldId id="271"/>
            <p14:sldId id="272"/>
            <p14:sldId id="273"/>
            <p14:sldId id="274"/>
            <p14:sldId id="275"/>
            <p14:sldId id="276"/>
            <p14:sldId id="277"/>
            <p14:sldId id="278"/>
            <p14:sldId id="27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29.11.2020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29.11.2020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edium.com/@talhaklc/cloudera-quick-start-kurulumu-4742f8b4f361"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ww.mockaroo.com/"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8067D24-756A-4676-97C0-E8D5D5AB5CA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8128CC3-032D-456B-AF93-57EFAE76F2FB}"/>
              </a:ext>
            </a:extLst>
          </p:cNvPr>
          <p:cNvSpPr txBox="1"/>
          <p:nvPr/>
        </p:nvSpPr>
        <p:spPr>
          <a:xfrm>
            <a:off x="9425354" y="2208628"/>
            <a:ext cx="2766646" cy="1477328"/>
          </a:xfrm>
          <a:prstGeom prst="rect">
            <a:avLst/>
          </a:prstGeom>
          <a:noFill/>
        </p:spPr>
        <p:txBody>
          <a:bodyPr wrap="square" rtlCol="0">
            <a:spAutoFit/>
          </a:bodyPr>
          <a:lstStyle/>
          <a:p>
            <a:r>
              <a:rPr lang="tr-TR" dirty="0"/>
              <a:t>2005 </a:t>
            </a:r>
            <a:r>
              <a:rPr lang="tr-TR" dirty="0" err="1"/>
              <a:t>yahoo</a:t>
            </a:r>
            <a:r>
              <a:rPr lang="tr-TR" dirty="0"/>
              <a:t> tarafından geliştirildi.2006 yılında Google geliştiricileri dahil oluyor sonra </a:t>
            </a:r>
            <a:r>
              <a:rPr lang="tr-TR" dirty="0" err="1"/>
              <a:t>apache</a:t>
            </a:r>
            <a:r>
              <a:rPr lang="tr-TR" dirty="0"/>
              <a:t> ye aktarılıyor.</a:t>
            </a:r>
          </a:p>
        </p:txBody>
      </p:sp>
      <p:sp>
        <p:nvSpPr>
          <p:cNvPr id="4" name="Metin kutusu 3">
            <a:extLst>
              <a:ext uri="{FF2B5EF4-FFF2-40B4-BE49-F238E27FC236}">
                <a16:creationId xmlns:a16="http://schemas.microsoft.com/office/drawing/2014/main" id="{19820B96-DFAA-4B3D-9A88-132D27DD12EC}"/>
              </a:ext>
            </a:extLst>
          </p:cNvPr>
          <p:cNvSpPr txBox="1"/>
          <p:nvPr/>
        </p:nvSpPr>
        <p:spPr>
          <a:xfrm>
            <a:off x="309490" y="2762626"/>
            <a:ext cx="3512180" cy="369332"/>
          </a:xfrm>
          <a:prstGeom prst="rect">
            <a:avLst/>
          </a:prstGeom>
          <a:noFill/>
        </p:spPr>
        <p:txBody>
          <a:bodyPr wrap="none" rtlCol="0">
            <a:spAutoFit/>
          </a:bodyPr>
          <a:lstStyle/>
          <a:p>
            <a:r>
              <a:rPr lang="tr-TR" dirty="0"/>
              <a:t>Modüller arasındaki işetişimi sağlar.</a:t>
            </a:r>
          </a:p>
        </p:txBody>
      </p:sp>
      <p:sp>
        <p:nvSpPr>
          <p:cNvPr id="5" name="Metin kutusu 4">
            <a:extLst>
              <a:ext uri="{FF2B5EF4-FFF2-40B4-BE49-F238E27FC236}">
                <a16:creationId xmlns:a16="http://schemas.microsoft.com/office/drawing/2014/main" id="{6CC57869-2635-41D6-85C4-B69CD391DB26}"/>
              </a:ext>
            </a:extLst>
          </p:cNvPr>
          <p:cNvSpPr txBox="1"/>
          <p:nvPr/>
        </p:nvSpPr>
        <p:spPr>
          <a:xfrm>
            <a:off x="168812" y="3428999"/>
            <a:ext cx="3512308" cy="1200329"/>
          </a:xfrm>
          <a:prstGeom prst="rect">
            <a:avLst/>
          </a:prstGeom>
          <a:noFill/>
        </p:spPr>
        <p:txBody>
          <a:bodyPr wrap="none" rtlCol="0">
            <a:spAutoFit/>
          </a:bodyPr>
          <a:lstStyle/>
          <a:p>
            <a:r>
              <a:rPr lang="tr-TR" dirty="0"/>
              <a:t>YARN : Kaynak yönetimini sağlar.</a:t>
            </a:r>
          </a:p>
          <a:p>
            <a:r>
              <a:rPr lang="tr-TR" dirty="0"/>
              <a:t>Cluster </a:t>
            </a:r>
            <a:r>
              <a:rPr lang="tr-TR" dirty="0" err="1"/>
              <a:t>daki</a:t>
            </a:r>
            <a:r>
              <a:rPr lang="tr-TR" dirty="0"/>
              <a:t> hangi makine-</a:t>
            </a:r>
            <a:r>
              <a:rPr lang="tr-TR" dirty="0" err="1"/>
              <a:t>node</a:t>
            </a:r>
            <a:endParaRPr lang="tr-TR" dirty="0"/>
          </a:p>
          <a:p>
            <a:r>
              <a:rPr lang="tr-TR" dirty="0"/>
              <a:t>ne kadar kaynak kullanacak. Yapılan</a:t>
            </a:r>
          </a:p>
          <a:p>
            <a:r>
              <a:rPr lang="tr-TR" dirty="0"/>
              <a:t>işlemin takip edilmesi</a:t>
            </a:r>
          </a:p>
        </p:txBody>
      </p:sp>
      <p:sp>
        <p:nvSpPr>
          <p:cNvPr id="6" name="Metin kutusu 5">
            <a:extLst>
              <a:ext uri="{FF2B5EF4-FFF2-40B4-BE49-F238E27FC236}">
                <a16:creationId xmlns:a16="http://schemas.microsoft.com/office/drawing/2014/main" id="{00955401-356C-40E4-A679-728C540C17E8}"/>
              </a:ext>
            </a:extLst>
          </p:cNvPr>
          <p:cNvSpPr txBox="1"/>
          <p:nvPr/>
        </p:nvSpPr>
        <p:spPr>
          <a:xfrm>
            <a:off x="168813" y="5134708"/>
            <a:ext cx="3512308" cy="1200329"/>
          </a:xfrm>
          <a:prstGeom prst="rect">
            <a:avLst/>
          </a:prstGeom>
          <a:noFill/>
        </p:spPr>
        <p:txBody>
          <a:bodyPr wrap="square" rtlCol="0">
            <a:spAutoFit/>
          </a:bodyPr>
          <a:lstStyle/>
          <a:p>
            <a:r>
              <a:rPr lang="tr-TR" dirty="0" err="1"/>
              <a:t>Pig</a:t>
            </a:r>
            <a:r>
              <a:rPr lang="tr-TR" dirty="0"/>
              <a:t>: </a:t>
            </a:r>
            <a:r>
              <a:rPr lang="tr-TR" dirty="0" err="1"/>
              <a:t>mapreduce</a:t>
            </a:r>
            <a:r>
              <a:rPr lang="tr-TR" dirty="0"/>
              <a:t> geliştirme</a:t>
            </a:r>
          </a:p>
          <a:p>
            <a:r>
              <a:rPr lang="tr-TR" dirty="0"/>
              <a:t>yöntemleridir. Şimdilerde kullanılmamaktadır.</a:t>
            </a:r>
          </a:p>
          <a:p>
            <a:r>
              <a:rPr lang="tr-TR" dirty="0"/>
              <a:t>Yerini artık </a:t>
            </a:r>
            <a:r>
              <a:rPr lang="tr-TR" dirty="0" err="1"/>
              <a:t>spark</a:t>
            </a:r>
            <a:r>
              <a:rPr lang="tr-TR" dirty="0"/>
              <a:t> almıştır.</a:t>
            </a:r>
          </a:p>
        </p:txBody>
      </p:sp>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FB83FE5-AC92-4FC1-82F1-53BA1EE96B5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D25AC2B-A488-47ED-B674-1D6124DC25A5}"/>
              </a:ext>
            </a:extLst>
          </p:cNvPr>
          <p:cNvSpPr txBox="1"/>
          <p:nvPr/>
        </p:nvSpPr>
        <p:spPr>
          <a:xfrm>
            <a:off x="6220240" y="4504230"/>
            <a:ext cx="5849840" cy="646331"/>
          </a:xfrm>
          <a:prstGeom prst="rect">
            <a:avLst/>
          </a:prstGeom>
          <a:noFill/>
        </p:spPr>
        <p:txBody>
          <a:bodyPr wrap="square" rtlCol="0">
            <a:spAutoFit/>
          </a:bodyPr>
          <a:lstStyle/>
          <a:p>
            <a:r>
              <a:rPr lang="tr-TR" dirty="0"/>
              <a:t>QuickStart kullanımdan kaldırılmıştır. Programı indirmek ve kurmak için aşağıdaki linki kullanabiliriz.</a:t>
            </a:r>
          </a:p>
        </p:txBody>
      </p:sp>
      <p:sp>
        <p:nvSpPr>
          <p:cNvPr id="5" name="Metin kutusu 4">
            <a:extLst>
              <a:ext uri="{FF2B5EF4-FFF2-40B4-BE49-F238E27FC236}">
                <a16:creationId xmlns:a16="http://schemas.microsoft.com/office/drawing/2014/main" id="{A2143C59-A3A2-43B6-93B0-B8C3D6725631}"/>
              </a:ext>
            </a:extLst>
          </p:cNvPr>
          <p:cNvSpPr txBox="1"/>
          <p:nvPr/>
        </p:nvSpPr>
        <p:spPr>
          <a:xfrm>
            <a:off x="248505" y="5001456"/>
            <a:ext cx="6196818" cy="1200329"/>
          </a:xfrm>
          <a:prstGeom prst="rect">
            <a:avLst/>
          </a:prstGeom>
          <a:noFill/>
        </p:spPr>
        <p:txBody>
          <a:bodyPr wrap="square">
            <a:spAutoFit/>
          </a:bodyPr>
          <a:lstStyle/>
          <a:p>
            <a:r>
              <a:rPr lang="tr-TR" dirty="0">
                <a:hlinkClick r:id="rId3"/>
              </a:rPr>
              <a:t>https://medium.com/@talhaklc/cloudera-quick-start-kurulumu-4742f8b4f361</a:t>
            </a:r>
            <a:r>
              <a:rPr lang="tr-TR" dirty="0"/>
              <a:t>  </a:t>
            </a:r>
            <a:r>
              <a:rPr lang="tr-TR" dirty="0" err="1"/>
              <a:t>VirtualBox</a:t>
            </a:r>
            <a:r>
              <a:rPr lang="tr-TR" dirty="0"/>
              <a:t> için hazırlanmış </a:t>
            </a:r>
            <a:r>
              <a:rPr lang="tr-TR" dirty="0" err="1"/>
              <a:t>image</a:t>
            </a:r>
            <a:r>
              <a:rPr lang="tr-TR" dirty="0"/>
              <a:t> indiriliyor ve içe aktarılarak kurulum tamamlanıyor. RAM i</a:t>
            </a:r>
          </a:p>
          <a:p>
            <a:r>
              <a:rPr lang="tr-TR" dirty="0" err="1"/>
              <a:t>min</a:t>
            </a:r>
            <a:r>
              <a:rPr lang="tr-TR" dirty="0"/>
              <a:t> 4GB olarak ayarlayınız.</a:t>
            </a:r>
          </a:p>
        </p:txBody>
      </p:sp>
    </p:spTree>
    <p:extLst>
      <p:ext uri="{BB962C8B-B14F-4D97-AF65-F5344CB8AC3E}">
        <p14:creationId xmlns:p14="http://schemas.microsoft.com/office/powerpoint/2010/main" val="342918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7A0EDDF-0AC9-44C3-AD95-FB353827F288}"/>
              </a:ext>
            </a:extLst>
          </p:cNvPr>
          <p:cNvSpPr txBox="1"/>
          <p:nvPr/>
        </p:nvSpPr>
        <p:spPr>
          <a:xfrm>
            <a:off x="689317" y="787791"/>
            <a:ext cx="10813366" cy="2031325"/>
          </a:xfrm>
          <a:prstGeom prst="rect">
            <a:avLst/>
          </a:prstGeom>
          <a:noFill/>
        </p:spPr>
        <p:txBody>
          <a:bodyPr wrap="square" rtlCol="0">
            <a:spAutoFit/>
          </a:bodyPr>
          <a:lstStyle/>
          <a:p>
            <a:r>
              <a:rPr lang="tr-TR" dirty="0"/>
              <a:t>Kurulumdan sonra klavye ayarı yapmanız gerekir.</a:t>
            </a:r>
          </a:p>
          <a:p>
            <a:endParaRPr lang="tr-TR" dirty="0"/>
          </a:p>
          <a:p>
            <a:r>
              <a:rPr lang="tr-TR" dirty="0"/>
              <a:t>HDFS dosya sisteminin görüntülenmesi</a:t>
            </a:r>
          </a:p>
          <a:p>
            <a:r>
              <a:rPr lang="tr-TR" dirty="0"/>
              <a:t>	</a:t>
            </a:r>
            <a:r>
              <a:rPr lang="tr-TR" dirty="0" err="1"/>
              <a:t>Hadoop</a:t>
            </a:r>
            <a:r>
              <a:rPr lang="tr-TR" dirty="0"/>
              <a:t> / HDFS </a:t>
            </a:r>
            <a:r>
              <a:rPr lang="tr-TR" dirty="0" err="1"/>
              <a:t>NameNode</a:t>
            </a:r>
            <a:r>
              <a:rPr lang="tr-TR" dirty="0"/>
              <a:t> / Utilities / </a:t>
            </a:r>
            <a:r>
              <a:rPr lang="tr-TR" dirty="0" err="1"/>
              <a:t>Browse</a:t>
            </a:r>
            <a:r>
              <a:rPr lang="tr-TR" dirty="0"/>
              <a:t> File </a:t>
            </a:r>
            <a:r>
              <a:rPr lang="tr-TR" dirty="0" err="1"/>
              <a:t>System</a:t>
            </a:r>
            <a:endParaRPr lang="tr-TR" dirty="0"/>
          </a:p>
          <a:p>
            <a:endParaRPr lang="tr-TR" dirty="0"/>
          </a:p>
          <a:p>
            <a:r>
              <a:rPr lang="tr-TR" dirty="0"/>
              <a:t>HUE</a:t>
            </a:r>
          </a:p>
          <a:p>
            <a:r>
              <a:rPr lang="tr-TR" dirty="0"/>
              <a:t>	Kullanıcı adı : </a:t>
            </a:r>
            <a:r>
              <a:rPr lang="tr-TR" dirty="0" err="1"/>
              <a:t>cloudera</a:t>
            </a:r>
            <a:r>
              <a:rPr lang="tr-TR" dirty="0"/>
              <a:t>	</a:t>
            </a:r>
            <a:r>
              <a:rPr lang="tr-TR" dirty="0" err="1"/>
              <a:t>Password</a:t>
            </a:r>
            <a:r>
              <a:rPr lang="tr-TR" dirty="0"/>
              <a:t> : </a:t>
            </a:r>
            <a:r>
              <a:rPr lang="tr-TR" dirty="0" err="1"/>
              <a:t>cloudera</a:t>
            </a:r>
            <a:endParaRPr lang="tr-TR" dirty="0"/>
          </a:p>
        </p:txBody>
      </p:sp>
    </p:spTree>
    <p:extLst>
      <p:ext uri="{BB962C8B-B14F-4D97-AF65-F5344CB8AC3E}">
        <p14:creationId xmlns:p14="http://schemas.microsoft.com/office/powerpoint/2010/main" val="272797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5F2B9FA-D833-465B-87E8-8C9557CE031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765CDBF-1B76-40A9-B7C1-DCEDBB7E0E91}"/>
              </a:ext>
            </a:extLst>
          </p:cNvPr>
          <p:cNvSpPr txBox="1"/>
          <p:nvPr/>
        </p:nvSpPr>
        <p:spPr>
          <a:xfrm>
            <a:off x="4321278" y="1644332"/>
            <a:ext cx="7669162" cy="923330"/>
          </a:xfrm>
          <a:prstGeom prst="rect">
            <a:avLst/>
          </a:prstGeom>
          <a:noFill/>
        </p:spPr>
        <p:txBody>
          <a:bodyPr wrap="square" rtlCol="0">
            <a:spAutoFit/>
          </a:bodyPr>
          <a:lstStyle/>
          <a:p>
            <a:r>
              <a:rPr lang="tr-TR" dirty="0"/>
              <a:t>Replication ve </a:t>
            </a:r>
            <a:r>
              <a:rPr lang="tr-TR" dirty="0" err="1"/>
              <a:t>Block</a:t>
            </a:r>
            <a:r>
              <a:rPr lang="tr-TR" dirty="0"/>
              <a:t> Size </a:t>
            </a:r>
            <a:r>
              <a:rPr lang="tr-TR" dirty="0" err="1"/>
              <a:t>değerleirnin</a:t>
            </a:r>
            <a:r>
              <a:rPr lang="tr-TR" dirty="0"/>
              <a:t> 0 (sıfır) olmasının sebebi yerel makinede kurulmuş </a:t>
            </a:r>
            <a:r>
              <a:rPr lang="tr-TR" dirty="0" err="1"/>
              <a:t>olamasındandır</a:t>
            </a:r>
            <a:r>
              <a:rPr lang="tr-TR" dirty="0"/>
              <a:t>.  9-10 bilgisayarlı </a:t>
            </a:r>
            <a:r>
              <a:rPr lang="tr-TR" dirty="0" err="1"/>
              <a:t>cluster</a:t>
            </a:r>
            <a:r>
              <a:rPr lang="tr-TR" dirty="0"/>
              <a:t> sistem bir ortama kurulduğunda bu değerlere </a:t>
            </a:r>
            <a:r>
              <a:rPr lang="tr-TR" dirty="0" err="1"/>
              <a:t>default</a:t>
            </a:r>
            <a:r>
              <a:rPr lang="tr-TR" dirty="0"/>
              <a:t> değerleri verilir.</a:t>
            </a:r>
          </a:p>
        </p:txBody>
      </p:sp>
      <p:sp>
        <p:nvSpPr>
          <p:cNvPr id="4" name="Metin kutusu 3">
            <a:extLst>
              <a:ext uri="{FF2B5EF4-FFF2-40B4-BE49-F238E27FC236}">
                <a16:creationId xmlns:a16="http://schemas.microsoft.com/office/drawing/2014/main" id="{3586159E-BD95-4E60-A256-40C60A0172B9}"/>
              </a:ext>
            </a:extLst>
          </p:cNvPr>
          <p:cNvSpPr txBox="1"/>
          <p:nvPr/>
        </p:nvSpPr>
        <p:spPr>
          <a:xfrm>
            <a:off x="1509199" y="5213668"/>
            <a:ext cx="9173602" cy="369332"/>
          </a:xfrm>
          <a:prstGeom prst="rect">
            <a:avLst/>
          </a:prstGeom>
          <a:noFill/>
        </p:spPr>
        <p:txBody>
          <a:bodyPr wrap="none" rtlCol="0">
            <a:spAutoFit/>
          </a:bodyPr>
          <a:lstStyle/>
          <a:p>
            <a:r>
              <a:rPr lang="tr-TR" dirty="0"/>
              <a:t>HDFS KOMUTLARI LINUX TERMİNALİ KULLANILIR. BU KOMUTLAR LINUX KOMUTLARI İLE AYNIDIR.</a:t>
            </a:r>
          </a:p>
        </p:txBody>
      </p:sp>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93A2C56-7E7E-4CC9-AE08-E8AA24289452}"/>
              </a:ext>
            </a:extLst>
          </p:cNvPr>
          <p:cNvSpPr txBox="1"/>
          <p:nvPr/>
        </p:nvSpPr>
        <p:spPr>
          <a:xfrm>
            <a:off x="309717" y="530942"/>
            <a:ext cx="11562736" cy="5909310"/>
          </a:xfrm>
          <a:prstGeom prst="rect">
            <a:avLst/>
          </a:prstGeom>
          <a:noFill/>
        </p:spPr>
        <p:txBody>
          <a:bodyPr wrap="square" rtlCol="0">
            <a:spAutoFit/>
          </a:bodyPr>
          <a:lstStyle/>
          <a:p>
            <a:r>
              <a:rPr lang="tr-TR" dirty="0"/>
              <a:t>TÜM KOMUTLARDA</a:t>
            </a:r>
          </a:p>
          <a:p>
            <a:r>
              <a:rPr lang="tr-TR" dirty="0"/>
              <a:t>	</a:t>
            </a:r>
            <a:r>
              <a:rPr lang="tr-TR" dirty="0" err="1"/>
              <a:t>hdfs</a:t>
            </a:r>
            <a:r>
              <a:rPr lang="tr-TR" dirty="0"/>
              <a:t>  </a:t>
            </a:r>
            <a:r>
              <a:rPr lang="tr-TR" dirty="0" err="1"/>
              <a:t>dfs</a:t>
            </a:r>
            <a:r>
              <a:rPr lang="tr-TR" dirty="0"/>
              <a:t>	KULLANILIR</a:t>
            </a:r>
          </a:p>
          <a:p>
            <a:endParaRPr lang="tr-TR" dirty="0"/>
          </a:p>
          <a:p>
            <a:r>
              <a:rPr lang="tr-TR" dirty="0" err="1"/>
              <a:t>hdfs</a:t>
            </a:r>
            <a:r>
              <a:rPr lang="tr-TR" dirty="0"/>
              <a:t> </a:t>
            </a:r>
            <a:r>
              <a:rPr lang="tr-TR" dirty="0" err="1"/>
              <a:t>dfs</a:t>
            </a:r>
            <a:r>
              <a:rPr lang="tr-TR" dirty="0"/>
              <a:t> </a:t>
            </a:r>
            <a:r>
              <a:rPr lang="tr-TR" dirty="0" err="1"/>
              <a:t>mkdir</a:t>
            </a:r>
            <a:r>
              <a:rPr lang="tr-TR" dirty="0"/>
              <a:t> /</a:t>
            </a:r>
            <a:r>
              <a:rPr lang="tr-TR" dirty="0" err="1"/>
              <a:t>example</a:t>
            </a:r>
            <a:r>
              <a:rPr lang="tr-TR" dirty="0"/>
              <a:t>		Sayfayı yenileyerek klasörü kontrol edebiliriz.</a:t>
            </a:r>
          </a:p>
          <a:p>
            <a:endParaRPr lang="tr-TR" dirty="0"/>
          </a:p>
          <a:p>
            <a:r>
              <a:rPr lang="tr-TR" dirty="0"/>
              <a:t>VERİSETİNİ HDFS E TAŞIMA – masaüstünden </a:t>
            </a:r>
            <a:r>
              <a:rPr lang="tr-TR" dirty="0" err="1"/>
              <a:t>example</a:t>
            </a:r>
            <a:r>
              <a:rPr lang="tr-TR" dirty="0"/>
              <a:t> ( </a:t>
            </a:r>
            <a:r>
              <a:rPr lang="tr-TR" dirty="0" err="1"/>
              <a:t>hdfs</a:t>
            </a:r>
            <a:r>
              <a:rPr lang="tr-TR" dirty="0"/>
              <a:t> dosya sistemine ) klasörüne taşınacak.</a:t>
            </a:r>
          </a:p>
          <a:p>
            <a:r>
              <a:rPr lang="tr-TR" dirty="0"/>
              <a:t>( bit.ly/</a:t>
            </a:r>
            <a:r>
              <a:rPr lang="tr-TR" dirty="0" err="1"/>
              <a:t>bitdatasets</a:t>
            </a:r>
            <a:r>
              <a:rPr lang="tr-TR" dirty="0"/>
              <a:t>	ratings.csv data setini masaüstüne indir. )</a:t>
            </a:r>
          </a:p>
          <a:p>
            <a:endParaRPr lang="tr-TR" dirty="0"/>
          </a:p>
          <a:p>
            <a:r>
              <a:rPr lang="tr-TR" dirty="0" err="1"/>
              <a:t>hdfs</a:t>
            </a:r>
            <a:r>
              <a:rPr lang="tr-TR" dirty="0"/>
              <a:t> </a:t>
            </a:r>
            <a:r>
              <a:rPr lang="tr-TR" dirty="0" err="1"/>
              <a:t>dfs</a:t>
            </a:r>
            <a:r>
              <a:rPr lang="tr-TR" dirty="0"/>
              <a:t> –</a:t>
            </a:r>
            <a:r>
              <a:rPr lang="tr-TR" dirty="0" err="1"/>
              <a:t>copyFromLocal</a:t>
            </a:r>
            <a:r>
              <a:rPr lang="tr-TR" dirty="0"/>
              <a:t> /</a:t>
            </a:r>
            <a:r>
              <a:rPr lang="tr-TR" dirty="0" err="1"/>
              <a:t>kaynakdosyayolu</a:t>
            </a:r>
            <a:r>
              <a:rPr lang="tr-TR" dirty="0"/>
              <a:t>(dosyayı sağ tıkla-</a:t>
            </a:r>
            <a:r>
              <a:rPr lang="tr-TR" dirty="0" err="1"/>
              <a:t>properties</a:t>
            </a:r>
            <a:r>
              <a:rPr lang="tr-TR" dirty="0"/>
              <a:t>-</a:t>
            </a:r>
            <a:r>
              <a:rPr lang="tr-TR" dirty="0" err="1"/>
              <a:t>location</a:t>
            </a:r>
            <a:r>
              <a:rPr lang="tr-TR" dirty="0"/>
              <a:t> dan dosya yolu öğrenilir)-</a:t>
            </a:r>
            <a:r>
              <a:rPr lang="tr-TR" dirty="0" err="1"/>
              <a:t>home</a:t>
            </a:r>
            <a:r>
              <a:rPr lang="tr-TR" dirty="0"/>
              <a:t>/</a:t>
            </a:r>
            <a:r>
              <a:rPr lang="tr-TR" dirty="0" err="1"/>
              <a:t>cloudera</a:t>
            </a:r>
            <a:r>
              <a:rPr lang="tr-TR" dirty="0"/>
              <a:t>/Desktop/ratings.csv  /hedef-</a:t>
            </a:r>
            <a:r>
              <a:rPr lang="tr-TR" dirty="0" err="1"/>
              <a:t>example</a:t>
            </a:r>
            <a:endParaRPr lang="tr-TR" dirty="0"/>
          </a:p>
          <a:p>
            <a:endParaRPr lang="tr-TR" dirty="0"/>
          </a:p>
          <a:p>
            <a:r>
              <a:rPr lang="tr-TR" dirty="0"/>
              <a:t>KLASÖRDEKİ DOSYA SAYISI</a:t>
            </a:r>
          </a:p>
          <a:p>
            <a:r>
              <a:rPr lang="tr-TR" dirty="0" err="1"/>
              <a:t>hdfs</a:t>
            </a:r>
            <a:r>
              <a:rPr lang="tr-TR" dirty="0"/>
              <a:t> </a:t>
            </a:r>
            <a:r>
              <a:rPr lang="tr-TR" dirty="0" err="1"/>
              <a:t>dfs</a:t>
            </a:r>
            <a:r>
              <a:rPr lang="tr-TR" dirty="0"/>
              <a:t> –</a:t>
            </a:r>
            <a:r>
              <a:rPr lang="tr-TR" dirty="0" err="1"/>
              <a:t>count</a:t>
            </a:r>
            <a:r>
              <a:rPr lang="tr-TR" dirty="0"/>
              <a:t> /</a:t>
            </a:r>
            <a:r>
              <a:rPr lang="tr-TR" dirty="0" err="1"/>
              <a:t>example</a:t>
            </a:r>
            <a:endParaRPr lang="tr-TR" dirty="0"/>
          </a:p>
          <a:p>
            <a:r>
              <a:rPr lang="tr-TR" dirty="0" err="1"/>
              <a:t>hdfs</a:t>
            </a:r>
            <a:r>
              <a:rPr lang="tr-TR" dirty="0"/>
              <a:t> </a:t>
            </a:r>
            <a:r>
              <a:rPr lang="tr-TR" dirty="0" err="1"/>
              <a:t>dfs</a:t>
            </a:r>
            <a:r>
              <a:rPr lang="tr-TR" dirty="0"/>
              <a:t> –</a:t>
            </a:r>
            <a:r>
              <a:rPr lang="tr-TR" dirty="0" err="1"/>
              <a:t>count</a:t>
            </a:r>
            <a:r>
              <a:rPr lang="tr-TR" dirty="0"/>
              <a:t> /var</a:t>
            </a:r>
          </a:p>
          <a:p>
            <a:endParaRPr lang="tr-TR" dirty="0"/>
          </a:p>
          <a:p>
            <a:r>
              <a:rPr lang="tr-TR" dirty="0"/>
              <a:t>DOSYANIN İÇERİĞİNİ GÖSTERME</a:t>
            </a:r>
          </a:p>
          <a:p>
            <a:r>
              <a:rPr lang="tr-TR" dirty="0" err="1"/>
              <a:t>hdfs</a:t>
            </a:r>
            <a:r>
              <a:rPr lang="tr-TR" dirty="0"/>
              <a:t> </a:t>
            </a:r>
            <a:r>
              <a:rPr lang="tr-TR" dirty="0" err="1"/>
              <a:t>dfs</a:t>
            </a:r>
            <a:r>
              <a:rPr lang="tr-TR" dirty="0"/>
              <a:t> –</a:t>
            </a:r>
            <a:r>
              <a:rPr lang="tr-TR" dirty="0" err="1"/>
              <a:t>cat</a:t>
            </a:r>
            <a:r>
              <a:rPr lang="tr-TR" dirty="0"/>
              <a:t> /</a:t>
            </a:r>
            <a:r>
              <a:rPr lang="tr-TR" dirty="0" err="1"/>
              <a:t>example</a:t>
            </a:r>
            <a:r>
              <a:rPr lang="tr-TR" dirty="0"/>
              <a:t>/rating.csv</a:t>
            </a:r>
          </a:p>
          <a:p>
            <a:endParaRPr lang="tr-TR" dirty="0"/>
          </a:p>
          <a:p>
            <a:r>
              <a:rPr lang="tr-TR" dirty="0"/>
              <a:t>KOPYALA – YAPIŞTIR</a:t>
            </a:r>
          </a:p>
          <a:p>
            <a:r>
              <a:rPr lang="tr-TR" dirty="0" err="1"/>
              <a:t>hdfs</a:t>
            </a:r>
            <a:r>
              <a:rPr lang="tr-TR" dirty="0"/>
              <a:t> </a:t>
            </a:r>
            <a:r>
              <a:rPr lang="tr-TR" dirty="0" err="1"/>
              <a:t>dfs</a:t>
            </a:r>
            <a:r>
              <a:rPr lang="tr-TR" dirty="0"/>
              <a:t> –</a:t>
            </a:r>
            <a:r>
              <a:rPr lang="tr-TR" dirty="0" err="1"/>
              <a:t>cp</a:t>
            </a:r>
            <a:r>
              <a:rPr lang="tr-TR" dirty="0"/>
              <a:t> /</a:t>
            </a:r>
            <a:r>
              <a:rPr lang="tr-TR" dirty="0" err="1"/>
              <a:t>example</a:t>
            </a:r>
            <a:r>
              <a:rPr lang="tr-TR" dirty="0"/>
              <a:t>/rating.csv /var</a:t>
            </a:r>
          </a:p>
          <a:p>
            <a:endParaRPr lang="tr-TR" dirty="0"/>
          </a:p>
        </p:txBody>
      </p:sp>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748D7586-93DD-4111-9DF9-780B136FF33C}"/>
              </a:ext>
            </a:extLst>
          </p:cNvPr>
          <p:cNvSpPr txBox="1"/>
          <p:nvPr/>
        </p:nvSpPr>
        <p:spPr>
          <a:xfrm>
            <a:off x="309717" y="530942"/>
            <a:ext cx="11562736" cy="4247317"/>
          </a:xfrm>
          <a:prstGeom prst="rect">
            <a:avLst/>
          </a:prstGeom>
          <a:noFill/>
        </p:spPr>
        <p:txBody>
          <a:bodyPr wrap="square" rtlCol="0">
            <a:spAutoFit/>
          </a:bodyPr>
          <a:lstStyle/>
          <a:p>
            <a:r>
              <a:rPr lang="tr-TR" dirty="0"/>
              <a:t>KLASÖRÜ İÇERİĞİ İLE BİRLİKTE SİLER</a:t>
            </a:r>
          </a:p>
          <a:p>
            <a:r>
              <a:rPr lang="tr-TR" dirty="0" err="1"/>
              <a:t>hdfs</a:t>
            </a:r>
            <a:r>
              <a:rPr lang="tr-TR" dirty="0"/>
              <a:t> </a:t>
            </a:r>
            <a:r>
              <a:rPr lang="tr-TR" dirty="0" err="1"/>
              <a:t>dfs</a:t>
            </a:r>
            <a:r>
              <a:rPr lang="tr-TR" dirty="0"/>
              <a:t> –</a:t>
            </a:r>
            <a:r>
              <a:rPr lang="tr-TR" dirty="0" err="1"/>
              <a:t>rmr</a:t>
            </a:r>
            <a:r>
              <a:rPr lang="tr-TR" dirty="0"/>
              <a:t> /</a:t>
            </a:r>
            <a:r>
              <a:rPr lang="tr-TR" dirty="0" err="1"/>
              <a:t>example</a:t>
            </a:r>
            <a:endParaRPr lang="tr-TR" dirty="0"/>
          </a:p>
          <a:p>
            <a:endParaRPr lang="tr-TR" dirty="0"/>
          </a:p>
          <a:p>
            <a:r>
              <a:rPr lang="tr-TR" dirty="0"/>
              <a:t>TAŞIMA</a:t>
            </a:r>
          </a:p>
          <a:p>
            <a:r>
              <a:rPr lang="tr-TR" dirty="0" err="1"/>
              <a:t>hdfs</a:t>
            </a:r>
            <a:r>
              <a:rPr lang="tr-TR" dirty="0"/>
              <a:t> </a:t>
            </a:r>
            <a:r>
              <a:rPr lang="tr-TR" dirty="0" err="1"/>
              <a:t>dfs</a:t>
            </a:r>
            <a:r>
              <a:rPr lang="tr-TR" dirty="0"/>
              <a:t> –mv /var/rating.csv /</a:t>
            </a:r>
            <a:r>
              <a:rPr lang="tr-TR" dirty="0" err="1"/>
              <a:t>user</a:t>
            </a:r>
            <a:endParaRPr lang="tr-TR" dirty="0"/>
          </a:p>
          <a:p>
            <a:endParaRPr lang="tr-TR" dirty="0"/>
          </a:p>
          <a:p>
            <a:r>
              <a:rPr lang="tr-TR" dirty="0"/>
              <a:t>LİSTELEME</a:t>
            </a:r>
          </a:p>
          <a:p>
            <a:r>
              <a:rPr lang="tr-TR" dirty="0" err="1"/>
              <a:t>hdfs</a:t>
            </a:r>
            <a:r>
              <a:rPr lang="tr-TR" dirty="0"/>
              <a:t> </a:t>
            </a:r>
            <a:r>
              <a:rPr lang="tr-TR" dirty="0" err="1"/>
              <a:t>dfs</a:t>
            </a:r>
            <a:r>
              <a:rPr lang="tr-TR" dirty="0"/>
              <a:t> –</a:t>
            </a:r>
            <a:r>
              <a:rPr lang="tr-TR" dirty="0" err="1"/>
              <a:t>ls</a:t>
            </a:r>
            <a:r>
              <a:rPr lang="tr-TR" dirty="0"/>
              <a:t> /var</a:t>
            </a:r>
          </a:p>
          <a:p>
            <a:endParaRPr lang="tr-TR" dirty="0"/>
          </a:p>
          <a:p>
            <a:r>
              <a:rPr lang="tr-TR" dirty="0"/>
              <a:t>İZİNLERİ YÖNETME</a:t>
            </a:r>
          </a:p>
          <a:p>
            <a:r>
              <a:rPr lang="tr-TR" dirty="0" err="1"/>
              <a:t>hdfs</a:t>
            </a:r>
            <a:r>
              <a:rPr lang="tr-TR" dirty="0"/>
              <a:t> </a:t>
            </a:r>
            <a:r>
              <a:rPr lang="tr-TR" dirty="0" err="1"/>
              <a:t>dfs</a:t>
            </a:r>
            <a:r>
              <a:rPr lang="tr-TR" dirty="0"/>
              <a:t> –</a:t>
            </a:r>
            <a:r>
              <a:rPr lang="tr-TR" dirty="0" err="1"/>
              <a:t>chmod</a:t>
            </a:r>
            <a:r>
              <a:rPr lang="tr-TR" dirty="0"/>
              <a:t> +x /</a:t>
            </a:r>
            <a:r>
              <a:rPr lang="tr-TR" dirty="0" err="1"/>
              <a:t>user</a:t>
            </a:r>
            <a:r>
              <a:rPr lang="tr-TR" dirty="0"/>
              <a:t>/ratings.csv	İzin eklemek için ( + ), izin silmek için ( - ) kullanılır. x: Çalıştırma-bütün kullanıcılar için</a:t>
            </a:r>
          </a:p>
          <a:p>
            <a:endParaRPr lang="tr-TR" dirty="0"/>
          </a:p>
          <a:p>
            <a:r>
              <a:rPr lang="tr-TR" dirty="0"/>
              <a:t>REPLICATION FACTOR Ü AYARLAMAK İÇİN</a:t>
            </a:r>
          </a:p>
          <a:p>
            <a:r>
              <a:rPr lang="tr-TR" dirty="0" err="1"/>
              <a:t>hdfs</a:t>
            </a:r>
            <a:r>
              <a:rPr lang="tr-TR" dirty="0"/>
              <a:t> </a:t>
            </a:r>
            <a:r>
              <a:rPr lang="tr-TR" dirty="0" err="1"/>
              <a:t>dfs</a:t>
            </a:r>
            <a:r>
              <a:rPr lang="tr-TR" dirty="0"/>
              <a:t> –</a:t>
            </a:r>
            <a:r>
              <a:rPr lang="tr-TR" dirty="0" err="1"/>
              <a:t>setrep</a:t>
            </a:r>
            <a:r>
              <a:rPr lang="tr-TR" dirty="0"/>
              <a:t> 4 –R /</a:t>
            </a:r>
            <a:r>
              <a:rPr lang="tr-TR" dirty="0" err="1"/>
              <a:t>user</a:t>
            </a:r>
            <a:r>
              <a:rPr lang="tr-TR" dirty="0"/>
              <a:t>/ratings.csv</a:t>
            </a:r>
          </a:p>
        </p:txBody>
      </p:sp>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1DF7F21-4526-4547-8BE7-8564A2F351C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3FD643C-D23B-41F2-BFA9-0148EFFEBA93}"/>
              </a:ext>
            </a:extLst>
          </p:cNvPr>
          <p:cNvSpPr txBox="1"/>
          <p:nvPr/>
        </p:nvSpPr>
        <p:spPr>
          <a:xfrm>
            <a:off x="309716" y="648929"/>
            <a:ext cx="4509120" cy="1200329"/>
          </a:xfrm>
          <a:prstGeom prst="rect">
            <a:avLst/>
          </a:prstGeom>
          <a:noFill/>
        </p:spPr>
        <p:txBody>
          <a:bodyPr wrap="none" rtlCol="0">
            <a:spAutoFit/>
          </a:bodyPr>
          <a:lstStyle/>
          <a:p>
            <a:r>
              <a:rPr lang="tr-TR" dirty="0" err="1">
                <a:solidFill>
                  <a:schemeClr val="bg1"/>
                </a:solidFill>
              </a:rPr>
              <a:t>mapReduce</a:t>
            </a:r>
            <a:r>
              <a:rPr lang="tr-TR" dirty="0">
                <a:solidFill>
                  <a:schemeClr val="bg1"/>
                </a:solidFill>
              </a:rPr>
              <a:t> geliştirme yöntemidir.</a:t>
            </a:r>
          </a:p>
          <a:p>
            <a:r>
              <a:rPr lang="tr-TR" dirty="0">
                <a:solidFill>
                  <a:schemeClr val="bg1"/>
                </a:solidFill>
              </a:rPr>
              <a:t>Veri analiz edilebilir, işlenebilir. Hem de </a:t>
            </a:r>
            <a:r>
              <a:rPr lang="tr-TR" dirty="0" err="1">
                <a:solidFill>
                  <a:schemeClr val="bg1"/>
                </a:solidFill>
              </a:rPr>
              <a:t>hive</a:t>
            </a:r>
            <a:endParaRPr lang="tr-TR" dirty="0">
              <a:solidFill>
                <a:schemeClr val="bg1"/>
              </a:solidFill>
            </a:endParaRPr>
          </a:p>
          <a:p>
            <a:r>
              <a:rPr lang="tr-TR" dirty="0">
                <a:solidFill>
                  <a:schemeClr val="bg1"/>
                </a:solidFill>
              </a:rPr>
              <a:t>şeması sayesinde verilere bir şema giydirilerek</a:t>
            </a:r>
          </a:p>
          <a:p>
            <a:r>
              <a:rPr lang="tr-TR" dirty="0" err="1">
                <a:solidFill>
                  <a:schemeClr val="bg1"/>
                </a:solidFill>
              </a:rPr>
              <a:t>hdfs</a:t>
            </a:r>
            <a:r>
              <a:rPr lang="tr-TR" dirty="0">
                <a:solidFill>
                  <a:schemeClr val="bg1"/>
                </a:solidFill>
              </a:rPr>
              <a:t> te saklanabilir. </a:t>
            </a:r>
          </a:p>
        </p:txBody>
      </p:sp>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B90F09F-6860-43EC-8468-09120F71FB6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CC9D708-68CB-4EF0-A5F1-8AED48920125}"/>
              </a:ext>
            </a:extLst>
          </p:cNvPr>
          <p:cNvSpPr txBox="1"/>
          <p:nvPr/>
        </p:nvSpPr>
        <p:spPr>
          <a:xfrm>
            <a:off x="1223889" y="2236763"/>
            <a:ext cx="10564837" cy="1200329"/>
          </a:xfrm>
          <a:prstGeom prst="rect">
            <a:avLst/>
          </a:prstGeom>
          <a:noFill/>
        </p:spPr>
        <p:txBody>
          <a:bodyPr wrap="square" rtlCol="0">
            <a:spAutoFit/>
          </a:bodyPr>
          <a:lstStyle/>
          <a:p>
            <a:r>
              <a:rPr lang="tr-TR" dirty="0"/>
              <a:t>Eğer kod yazabiliyorsanız, </a:t>
            </a:r>
            <a:r>
              <a:rPr lang="tr-TR" dirty="0" err="1"/>
              <a:t>java</a:t>
            </a:r>
            <a:r>
              <a:rPr lang="tr-TR" dirty="0"/>
              <a:t>, </a:t>
            </a:r>
            <a:r>
              <a:rPr lang="tr-TR" dirty="0" err="1"/>
              <a:t>scala</a:t>
            </a:r>
            <a:r>
              <a:rPr lang="tr-TR" dirty="0"/>
              <a:t> ya da Python kullanarak </a:t>
            </a:r>
            <a:r>
              <a:rPr lang="tr-TR" dirty="0" err="1"/>
              <a:t>spark</a:t>
            </a:r>
            <a:r>
              <a:rPr lang="tr-TR" dirty="0"/>
              <a:t>, </a:t>
            </a:r>
            <a:r>
              <a:rPr lang="tr-TR" dirty="0" err="1"/>
              <a:t>feeling</a:t>
            </a:r>
            <a:r>
              <a:rPr lang="tr-TR" dirty="0"/>
              <a:t> gibi daha güncel teknolojilerle daha</a:t>
            </a:r>
          </a:p>
          <a:p>
            <a:r>
              <a:rPr lang="tr-TR" dirty="0"/>
              <a:t>hızlı analizler yapılabilir. </a:t>
            </a:r>
          </a:p>
          <a:p>
            <a:r>
              <a:rPr lang="tr-TR" dirty="0"/>
              <a:t>Data </a:t>
            </a:r>
            <a:r>
              <a:rPr lang="tr-TR" dirty="0" err="1"/>
              <a:t>Ware</a:t>
            </a:r>
            <a:r>
              <a:rPr lang="tr-TR" dirty="0"/>
              <a:t> House kullananlara veriler </a:t>
            </a:r>
            <a:r>
              <a:rPr lang="tr-TR" dirty="0" err="1"/>
              <a:t>hive</a:t>
            </a:r>
            <a:r>
              <a:rPr lang="tr-TR" dirty="0"/>
              <a:t> üzerinden onların işleyebileceği şekilde açılabilir. DWH </a:t>
            </a:r>
            <a:r>
              <a:rPr lang="tr-TR" dirty="0" err="1"/>
              <a:t>lar</a:t>
            </a:r>
            <a:r>
              <a:rPr lang="tr-TR" dirty="0"/>
              <a:t> </a:t>
            </a:r>
            <a:r>
              <a:rPr lang="tr-TR" dirty="0" err="1"/>
              <a:t>developer</a:t>
            </a:r>
            <a:r>
              <a:rPr lang="tr-TR" dirty="0"/>
              <a:t> olmadıkları için kod yazmazlar. O yüzden daha çok onlar kullanır </a:t>
            </a:r>
            <a:r>
              <a:rPr lang="tr-TR" dirty="0" err="1"/>
              <a:t>Hive</a:t>
            </a:r>
            <a:r>
              <a:rPr lang="tr-TR" dirty="0"/>
              <a:t> teknolojisini.</a:t>
            </a:r>
          </a:p>
        </p:txBody>
      </p:sp>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AD8DB9E-79AA-4030-BF51-C422B38BE5A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521979B-1F6A-40C5-9A00-A4E677A364BA}"/>
              </a:ext>
            </a:extLst>
          </p:cNvPr>
          <p:cNvSpPr txBox="1"/>
          <p:nvPr/>
        </p:nvSpPr>
        <p:spPr>
          <a:xfrm>
            <a:off x="6935372" y="1702191"/>
            <a:ext cx="4951828" cy="1200329"/>
          </a:xfrm>
          <a:prstGeom prst="rect">
            <a:avLst/>
          </a:prstGeom>
          <a:noFill/>
        </p:spPr>
        <p:txBody>
          <a:bodyPr wrap="square" rtlCol="0">
            <a:spAutoFit/>
          </a:bodyPr>
          <a:lstStyle/>
          <a:p>
            <a:r>
              <a:rPr lang="tr-TR" dirty="0" err="1"/>
              <a:t>Hive</a:t>
            </a:r>
            <a:r>
              <a:rPr lang="tr-TR" dirty="0"/>
              <a:t> komutları </a:t>
            </a:r>
            <a:r>
              <a:rPr lang="tr-TR" dirty="0" err="1"/>
              <a:t>console</a:t>
            </a:r>
            <a:r>
              <a:rPr lang="tr-TR" dirty="0"/>
              <a:t> üzerinde ya da </a:t>
            </a:r>
            <a:r>
              <a:rPr lang="tr-TR" dirty="0" err="1"/>
              <a:t>hadoop</a:t>
            </a:r>
            <a:r>
              <a:rPr lang="tr-TR" dirty="0"/>
              <a:t> içerisinde bulunan </a:t>
            </a:r>
            <a:r>
              <a:rPr lang="tr-TR" dirty="0" err="1"/>
              <a:t>who</a:t>
            </a:r>
            <a:r>
              <a:rPr lang="tr-TR" dirty="0"/>
              <a:t> bölümünden yazılabilir.</a:t>
            </a:r>
          </a:p>
          <a:p>
            <a:endParaRPr lang="tr-TR" dirty="0"/>
          </a:p>
          <a:p>
            <a:r>
              <a:rPr lang="tr-TR" dirty="0" err="1"/>
              <a:t>Hive</a:t>
            </a:r>
            <a:r>
              <a:rPr lang="tr-TR" dirty="0"/>
              <a:t> </a:t>
            </a:r>
            <a:r>
              <a:rPr lang="tr-TR" dirty="0" err="1"/>
              <a:t>hdfs</a:t>
            </a:r>
            <a:r>
              <a:rPr lang="tr-TR" dirty="0"/>
              <a:t> teki veri üzerinden kullanılır.</a:t>
            </a:r>
          </a:p>
        </p:txBody>
      </p:sp>
    </p:spTree>
    <p:extLst>
      <p:ext uri="{BB962C8B-B14F-4D97-AF65-F5344CB8AC3E}">
        <p14:creationId xmlns:p14="http://schemas.microsoft.com/office/powerpoint/2010/main" val="112569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052787A0-E7EB-4D98-8A1F-55BFE7EDC15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5ED974D-FFB8-4349-B5D4-167567FC6838}"/>
              </a:ext>
            </a:extLst>
          </p:cNvPr>
          <p:cNvSpPr txBox="1"/>
          <p:nvPr/>
        </p:nvSpPr>
        <p:spPr>
          <a:xfrm>
            <a:off x="7526215" y="2335237"/>
            <a:ext cx="4550605" cy="4524315"/>
          </a:xfrm>
          <a:prstGeom prst="rect">
            <a:avLst/>
          </a:prstGeom>
          <a:noFill/>
        </p:spPr>
        <p:txBody>
          <a:bodyPr wrap="none" rtlCol="0">
            <a:spAutoFit/>
          </a:bodyPr>
          <a:lstStyle/>
          <a:p>
            <a:r>
              <a:rPr lang="tr-TR" dirty="0" err="1"/>
              <a:t>Hive</a:t>
            </a:r>
            <a:r>
              <a:rPr lang="tr-TR" dirty="0"/>
              <a:t> kullanmak için elimizde bir </a:t>
            </a:r>
            <a:r>
              <a:rPr lang="tr-TR" dirty="0" err="1"/>
              <a:t>veriseti</a:t>
            </a:r>
            <a:endParaRPr lang="tr-TR" dirty="0"/>
          </a:p>
          <a:p>
            <a:r>
              <a:rPr lang="tr-TR" dirty="0"/>
              <a:t>olması gerekir. Bu site rastgele veri üretmek</a:t>
            </a:r>
          </a:p>
          <a:p>
            <a:r>
              <a:rPr lang="tr-TR" dirty="0"/>
              <a:t>için kullanılmaktadır.</a:t>
            </a:r>
          </a:p>
          <a:p>
            <a:r>
              <a:rPr lang="tr-TR" dirty="0">
                <a:hlinkClick r:id="rId3"/>
              </a:rPr>
              <a:t>www.mockaroo.com</a:t>
            </a:r>
            <a:endParaRPr lang="tr-TR" dirty="0"/>
          </a:p>
          <a:p>
            <a:endParaRPr lang="tr-TR" dirty="0"/>
          </a:p>
          <a:p>
            <a:endParaRPr lang="tr-TR" dirty="0"/>
          </a:p>
          <a:p>
            <a:endParaRPr lang="tr-TR" dirty="0"/>
          </a:p>
          <a:p>
            <a:endParaRPr lang="tr-TR" dirty="0"/>
          </a:p>
          <a:p>
            <a:r>
              <a:rPr lang="tr-TR" dirty="0"/>
              <a:t>Veri seti indirildikten sonra sampledat.csv</a:t>
            </a:r>
          </a:p>
          <a:p>
            <a:r>
              <a:rPr lang="tr-TR" dirty="0"/>
              <a:t>olarak ismi değiştirildi. Sonra </a:t>
            </a:r>
            <a:r>
              <a:rPr lang="tr-TR" dirty="0" err="1"/>
              <a:t>hdfs</a:t>
            </a:r>
            <a:r>
              <a:rPr lang="tr-TR" dirty="0"/>
              <a:t> e gönderildi.</a:t>
            </a:r>
          </a:p>
          <a:p>
            <a:endParaRPr lang="tr-TR" dirty="0"/>
          </a:p>
          <a:p>
            <a:r>
              <a:rPr lang="tr-TR" dirty="0" err="1"/>
              <a:t>hdfs</a:t>
            </a:r>
            <a:r>
              <a:rPr lang="tr-TR" dirty="0"/>
              <a:t> </a:t>
            </a:r>
            <a:r>
              <a:rPr lang="tr-TR" dirty="0" err="1"/>
              <a:t>dfs</a:t>
            </a:r>
            <a:r>
              <a:rPr lang="tr-TR" dirty="0"/>
              <a:t> –</a:t>
            </a:r>
            <a:r>
              <a:rPr lang="tr-TR" dirty="0" err="1"/>
              <a:t>mkdir</a:t>
            </a:r>
            <a:r>
              <a:rPr lang="tr-TR" dirty="0"/>
              <a:t> /data</a:t>
            </a:r>
          </a:p>
          <a:p>
            <a:endParaRPr lang="tr-TR" dirty="0"/>
          </a:p>
          <a:p>
            <a:r>
              <a:rPr lang="tr-TR" dirty="0" err="1"/>
              <a:t>hdfs</a:t>
            </a:r>
            <a:r>
              <a:rPr lang="tr-TR" dirty="0"/>
              <a:t> </a:t>
            </a:r>
            <a:r>
              <a:rPr lang="tr-TR" dirty="0" err="1"/>
              <a:t>dfs</a:t>
            </a:r>
            <a:r>
              <a:rPr lang="tr-TR" dirty="0"/>
              <a:t> –</a:t>
            </a:r>
            <a:r>
              <a:rPr lang="tr-TR" dirty="0" err="1"/>
              <a:t>copyFromLocal</a:t>
            </a:r>
            <a:r>
              <a:rPr lang="tr-TR" dirty="0"/>
              <a:t> sampledata.csv </a:t>
            </a:r>
          </a:p>
          <a:p>
            <a:r>
              <a:rPr lang="tr-TR" dirty="0"/>
              <a:t>/data/sampledata.csv</a:t>
            </a:r>
          </a:p>
          <a:p>
            <a:endParaRPr lang="tr-TR" dirty="0"/>
          </a:p>
        </p:txBody>
      </p:sp>
    </p:spTree>
    <p:extLst>
      <p:ext uri="{BB962C8B-B14F-4D97-AF65-F5344CB8AC3E}">
        <p14:creationId xmlns:p14="http://schemas.microsoft.com/office/powerpoint/2010/main" val="3522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303F554-1643-4B0A-AA93-9B30922681A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F51BA85-BC4E-44B3-944E-0A5D04A5092F}"/>
              </a:ext>
            </a:extLst>
          </p:cNvPr>
          <p:cNvSpPr txBox="1"/>
          <p:nvPr/>
        </p:nvSpPr>
        <p:spPr>
          <a:xfrm>
            <a:off x="5430130" y="2433710"/>
            <a:ext cx="4135902" cy="3416320"/>
          </a:xfrm>
          <a:prstGeom prst="rect">
            <a:avLst/>
          </a:prstGeom>
          <a:noFill/>
        </p:spPr>
        <p:txBody>
          <a:bodyPr wrap="square" rtlCol="0">
            <a:spAutoFit/>
          </a:bodyPr>
          <a:lstStyle/>
          <a:p>
            <a:r>
              <a:rPr lang="tr-TR" dirty="0" err="1"/>
              <a:t>Hue</a:t>
            </a:r>
            <a:r>
              <a:rPr lang="tr-TR" dirty="0"/>
              <a:t> dan giriş yapıp </a:t>
            </a:r>
          </a:p>
          <a:p>
            <a:r>
              <a:rPr lang="tr-TR" dirty="0"/>
              <a:t>Query den </a:t>
            </a:r>
            <a:r>
              <a:rPr lang="tr-TR" dirty="0" err="1"/>
              <a:t>Hive</a:t>
            </a:r>
            <a:r>
              <a:rPr lang="tr-TR" dirty="0"/>
              <a:t> seçilmelidir.</a:t>
            </a:r>
          </a:p>
          <a:p>
            <a:endParaRPr lang="tr-TR" dirty="0"/>
          </a:p>
          <a:p>
            <a:r>
              <a:rPr lang="tr-TR" dirty="0" err="1"/>
              <a:t>Impala</a:t>
            </a:r>
            <a:r>
              <a:rPr lang="tr-TR" dirty="0"/>
              <a:t> daha küçük veri setlerinde kullanılır. Sadece </a:t>
            </a:r>
            <a:r>
              <a:rPr lang="tr-TR" dirty="0" err="1"/>
              <a:t>hdfs</a:t>
            </a:r>
            <a:r>
              <a:rPr lang="tr-TR" dirty="0"/>
              <a:t> değil amazon </a:t>
            </a:r>
            <a:r>
              <a:rPr lang="tr-TR" dirty="0" err="1"/>
              <a:t>stree</a:t>
            </a:r>
            <a:r>
              <a:rPr lang="tr-TR" dirty="0"/>
              <a:t>, </a:t>
            </a:r>
            <a:r>
              <a:rPr lang="tr-TR" dirty="0" err="1"/>
              <a:t>hbs</a:t>
            </a:r>
            <a:r>
              <a:rPr lang="tr-TR" dirty="0"/>
              <a:t> üzerinde saklanan verilerde </a:t>
            </a:r>
            <a:r>
              <a:rPr lang="tr-TR" dirty="0" err="1"/>
              <a:t>sql</a:t>
            </a:r>
            <a:r>
              <a:rPr lang="tr-TR" dirty="0"/>
              <a:t> </a:t>
            </a:r>
            <a:r>
              <a:rPr lang="tr-TR" dirty="0" err="1"/>
              <a:t>soruguları</a:t>
            </a:r>
            <a:r>
              <a:rPr lang="tr-TR" dirty="0"/>
              <a:t> ile analiz yapılabilir. </a:t>
            </a:r>
            <a:r>
              <a:rPr lang="tr-TR" dirty="0" err="1"/>
              <a:t>Impala</a:t>
            </a:r>
            <a:r>
              <a:rPr lang="tr-TR" dirty="0"/>
              <a:t> da veriler dağıtık bir şekilde işlemiyor.</a:t>
            </a:r>
          </a:p>
          <a:p>
            <a:endParaRPr lang="tr-TR" dirty="0"/>
          </a:p>
          <a:p>
            <a:r>
              <a:rPr lang="tr-TR" dirty="0" err="1"/>
              <a:t>Hive</a:t>
            </a:r>
            <a:r>
              <a:rPr lang="tr-TR" dirty="0"/>
              <a:t> direk </a:t>
            </a:r>
            <a:r>
              <a:rPr lang="tr-TR" dirty="0" err="1"/>
              <a:t>hdfs</a:t>
            </a:r>
            <a:r>
              <a:rPr lang="tr-TR" dirty="0"/>
              <a:t> üzerinde çalışıyor. Büyük verilerde </a:t>
            </a:r>
            <a:r>
              <a:rPr lang="tr-TR" dirty="0" err="1"/>
              <a:t>hive</a:t>
            </a:r>
            <a:r>
              <a:rPr lang="tr-TR" dirty="0"/>
              <a:t> daha performanslıdır. </a:t>
            </a:r>
            <a:r>
              <a:rPr lang="tr-TR" dirty="0" err="1"/>
              <a:t>İmpala</a:t>
            </a:r>
            <a:r>
              <a:rPr lang="tr-TR" dirty="0"/>
              <a:t> gibi farklı yerlerden veri alınmaz.</a:t>
            </a:r>
          </a:p>
        </p:txBody>
      </p:sp>
    </p:spTree>
    <p:extLst>
      <p:ext uri="{BB962C8B-B14F-4D97-AF65-F5344CB8AC3E}">
        <p14:creationId xmlns:p14="http://schemas.microsoft.com/office/powerpoint/2010/main" val="350489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8102F41-BABB-4B9C-A04B-5C9031B59076}"/>
              </a:ext>
            </a:extLst>
          </p:cNvPr>
          <p:cNvSpPr txBox="1"/>
          <p:nvPr/>
        </p:nvSpPr>
        <p:spPr>
          <a:xfrm>
            <a:off x="731520" y="717452"/>
            <a:ext cx="10199077" cy="3970318"/>
          </a:xfrm>
          <a:prstGeom prst="rect">
            <a:avLst/>
          </a:prstGeom>
          <a:noFill/>
        </p:spPr>
        <p:txBody>
          <a:bodyPr wrap="square" rtlCol="0">
            <a:spAutoFit/>
          </a:bodyPr>
          <a:lstStyle/>
          <a:p>
            <a:r>
              <a:rPr lang="tr-TR" dirty="0" err="1"/>
              <a:t>Hive</a:t>
            </a:r>
            <a:r>
              <a:rPr lang="tr-TR" dirty="0"/>
              <a:t>: Data ve House tarafında kullanılıyor. HDFS teki verilere bir şema giydirilebilmektedir. Ham veride hangi datanın tipinin ne olduğunu, kolon adının ne olduğu gibi şema giydirerek üzerinde işlemler  yapılabilir. Normal SQL komutları ile </a:t>
            </a:r>
            <a:r>
              <a:rPr lang="tr-TR" dirty="0" err="1"/>
              <a:t>map</a:t>
            </a:r>
            <a:r>
              <a:rPr lang="tr-TR" dirty="0"/>
              <a:t> </a:t>
            </a:r>
            <a:r>
              <a:rPr lang="tr-TR" dirty="0" err="1"/>
              <a:t>reduce</a:t>
            </a:r>
            <a:r>
              <a:rPr lang="tr-TR" dirty="0"/>
              <a:t> işlemi geliştirebilirsiniz.</a:t>
            </a:r>
          </a:p>
          <a:p>
            <a:endParaRPr lang="tr-TR" dirty="0"/>
          </a:p>
          <a:p>
            <a:r>
              <a:rPr lang="tr-TR" dirty="0"/>
              <a:t>HBASE : </a:t>
            </a:r>
            <a:r>
              <a:rPr lang="tr-TR" dirty="0" err="1"/>
              <a:t>noSQL</a:t>
            </a:r>
            <a:r>
              <a:rPr lang="tr-TR" dirty="0"/>
              <a:t> teknolojisidir. </a:t>
            </a:r>
            <a:r>
              <a:rPr lang="tr-TR" dirty="0" err="1"/>
              <a:t>Hadoop</a:t>
            </a:r>
            <a:r>
              <a:rPr lang="tr-TR" dirty="0"/>
              <a:t> un temel yapısından gelmektedir. </a:t>
            </a:r>
          </a:p>
          <a:p>
            <a:endParaRPr lang="tr-TR" dirty="0"/>
          </a:p>
          <a:p>
            <a:r>
              <a:rPr lang="tr-TR" dirty="0"/>
              <a:t>ZOO-KEEPER: </a:t>
            </a:r>
            <a:r>
              <a:rPr lang="tr-TR" dirty="0" err="1"/>
              <a:t>Clusterlar</a:t>
            </a:r>
            <a:r>
              <a:rPr lang="tr-TR" dirty="0"/>
              <a:t> arasındaki hem iletişimi hem </a:t>
            </a:r>
            <a:r>
              <a:rPr lang="tr-TR" dirty="0" err="1"/>
              <a:t>monitoringde</a:t>
            </a:r>
            <a:r>
              <a:rPr lang="tr-TR" dirty="0"/>
              <a:t> bize katkı sağlıyor.</a:t>
            </a:r>
          </a:p>
          <a:p>
            <a:endParaRPr lang="tr-TR" dirty="0"/>
          </a:p>
          <a:p>
            <a:r>
              <a:rPr lang="tr-TR" dirty="0"/>
              <a:t>IMPALA: HDFS üzerinde </a:t>
            </a:r>
            <a:r>
              <a:rPr lang="tr-TR" dirty="0" err="1"/>
              <a:t>sql</a:t>
            </a:r>
            <a:r>
              <a:rPr lang="tr-TR" dirty="0"/>
              <a:t> komutlarıyla analiz yapılmasını sağlar.</a:t>
            </a:r>
          </a:p>
          <a:p>
            <a:endParaRPr lang="tr-TR" dirty="0"/>
          </a:p>
          <a:p>
            <a:r>
              <a:rPr lang="tr-TR" dirty="0"/>
              <a:t>FLUME: Büyük miktarda verileri toplamak, </a:t>
            </a:r>
            <a:r>
              <a:rPr lang="tr-TR" dirty="0" err="1"/>
              <a:t>hdfs</a:t>
            </a:r>
            <a:r>
              <a:rPr lang="tr-TR" dirty="0"/>
              <a:t> e veya başka bir platforma aktarmak için kullanılıyor. SQOOP ta aynı şekilde.</a:t>
            </a:r>
          </a:p>
          <a:p>
            <a:endParaRPr lang="tr-TR" dirty="0"/>
          </a:p>
          <a:p>
            <a:r>
              <a:rPr lang="tr-TR" dirty="0"/>
              <a:t>OOZIE : Şu anda kullanılmıyor. </a:t>
            </a:r>
            <a:r>
              <a:rPr lang="tr-TR" dirty="0" err="1"/>
              <a:t>Airflow</a:t>
            </a:r>
            <a:r>
              <a:rPr lang="tr-TR" dirty="0"/>
              <a:t> gibi farklı teknolojiler kullanılıyor.</a:t>
            </a:r>
          </a:p>
        </p:txBody>
      </p:sp>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92FE4EB-6ED7-4A5F-AEA6-765F5AEB358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341AB84-A667-4309-8D26-171707C7363D}"/>
              </a:ext>
            </a:extLst>
          </p:cNvPr>
          <p:cNvSpPr txBox="1"/>
          <p:nvPr/>
        </p:nvSpPr>
        <p:spPr>
          <a:xfrm>
            <a:off x="5584874" y="3207434"/>
            <a:ext cx="1895071" cy="369332"/>
          </a:xfrm>
          <a:prstGeom prst="rect">
            <a:avLst/>
          </a:prstGeom>
          <a:noFill/>
        </p:spPr>
        <p:txBody>
          <a:bodyPr wrap="none" rtlCol="0">
            <a:spAutoFit/>
          </a:bodyPr>
          <a:lstStyle/>
          <a:p>
            <a:r>
              <a:rPr lang="tr-TR" dirty="0"/>
              <a:t>Veritabanı oluştur.</a:t>
            </a:r>
          </a:p>
        </p:txBody>
      </p:sp>
    </p:spTree>
    <p:extLst>
      <p:ext uri="{BB962C8B-B14F-4D97-AF65-F5344CB8AC3E}">
        <p14:creationId xmlns:p14="http://schemas.microsoft.com/office/powerpoint/2010/main" val="138630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7276A42-A144-4E19-9DB7-385570C3FAE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B806DED-821F-4EC8-8286-21BA5D83B8E0}"/>
              </a:ext>
            </a:extLst>
          </p:cNvPr>
          <p:cNvSpPr txBox="1"/>
          <p:nvPr/>
        </p:nvSpPr>
        <p:spPr>
          <a:xfrm>
            <a:off x="2489982" y="3953022"/>
            <a:ext cx="2874890" cy="369332"/>
          </a:xfrm>
          <a:prstGeom prst="rect">
            <a:avLst/>
          </a:prstGeom>
          <a:noFill/>
        </p:spPr>
        <p:txBody>
          <a:bodyPr wrap="none" rtlCol="0">
            <a:spAutoFit/>
          </a:bodyPr>
          <a:lstStyle/>
          <a:p>
            <a:r>
              <a:rPr lang="tr-TR" dirty="0" err="1"/>
              <a:t>Sources</a:t>
            </a:r>
            <a:r>
              <a:rPr lang="tr-TR" dirty="0"/>
              <a:t> tan </a:t>
            </a:r>
            <a:r>
              <a:rPr lang="tr-TR" dirty="0" err="1"/>
              <a:t>hive</a:t>
            </a:r>
            <a:r>
              <a:rPr lang="tr-TR" dirty="0"/>
              <a:t> seçilmelidir.</a:t>
            </a:r>
          </a:p>
        </p:txBody>
      </p:sp>
    </p:spTree>
    <p:extLst>
      <p:ext uri="{BB962C8B-B14F-4D97-AF65-F5344CB8AC3E}">
        <p14:creationId xmlns:p14="http://schemas.microsoft.com/office/powerpoint/2010/main" val="363415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71CBF49-C241-4B44-BCFF-5497D29A61C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ED18A0D-E23F-4F86-9921-27FC56499FDB}"/>
              </a:ext>
            </a:extLst>
          </p:cNvPr>
          <p:cNvSpPr txBox="1"/>
          <p:nvPr/>
        </p:nvSpPr>
        <p:spPr>
          <a:xfrm>
            <a:off x="3495368" y="3429000"/>
            <a:ext cx="3672348" cy="1477328"/>
          </a:xfrm>
          <a:prstGeom prst="rect">
            <a:avLst/>
          </a:prstGeom>
          <a:noFill/>
        </p:spPr>
        <p:txBody>
          <a:bodyPr wrap="square" rtlCol="0">
            <a:spAutoFit/>
          </a:bodyPr>
          <a:lstStyle/>
          <a:p>
            <a:r>
              <a:rPr lang="tr-TR" dirty="0"/>
              <a:t>Yenile butonuna tıkladıktan sonra yeni veritabanı gözükür. </a:t>
            </a:r>
          </a:p>
          <a:p>
            <a:endParaRPr lang="tr-TR" dirty="0"/>
          </a:p>
          <a:p>
            <a:r>
              <a:rPr lang="tr-TR" dirty="0"/>
              <a:t>Veritabanını seçerek tablo kısmına ulaşılır.</a:t>
            </a:r>
          </a:p>
        </p:txBody>
      </p:sp>
    </p:spTree>
    <p:extLst>
      <p:ext uri="{BB962C8B-B14F-4D97-AF65-F5344CB8AC3E}">
        <p14:creationId xmlns:p14="http://schemas.microsoft.com/office/powerpoint/2010/main" val="32363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6E50946-6703-426A-B4A2-9588EEA8D35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7820217-DF66-4305-9F0D-F17A40494E7E}"/>
              </a:ext>
            </a:extLst>
          </p:cNvPr>
          <p:cNvSpPr txBox="1"/>
          <p:nvPr/>
        </p:nvSpPr>
        <p:spPr>
          <a:xfrm>
            <a:off x="5943600" y="2256503"/>
            <a:ext cx="5880264" cy="1200329"/>
          </a:xfrm>
          <a:prstGeom prst="rect">
            <a:avLst/>
          </a:prstGeom>
          <a:noFill/>
        </p:spPr>
        <p:txBody>
          <a:bodyPr wrap="none" rtlCol="0">
            <a:spAutoFit/>
          </a:bodyPr>
          <a:lstStyle/>
          <a:p>
            <a:r>
              <a:rPr lang="tr-TR" dirty="0"/>
              <a:t>"+" dan tablo oluştur seçilir. File seçeneği ile indirdiğimiz</a:t>
            </a:r>
          </a:p>
          <a:p>
            <a:r>
              <a:rPr lang="tr-TR" dirty="0"/>
              <a:t>veri seti seçilir. İlerleyen adımda </a:t>
            </a:r>
            <a:r>
              <a:rPr lang="tr-TR" dirty="0" err="1"/>
              <a:t>Default</a:t>
            </a:r>
            <a:r>
              <a:rPr lang="tr-TR" dirty="0"/>
              <a:t> </a:t>
            </a:r>
            <a:r>
              <a:rPr lang="tr-TR" dirty="0" err="1"/>
              <a:t>Location</a:t>
            </a:r>
            <a:r>
              <a:rPr lang="tr-TR" dirty="0"/>
              <a:t> seçilmelidir</a:t>
            </a:r>
          </a:p>
          <a:p>
            <a:r>
              <a:rPr lang="tr-TR" dirty="0"/>
              <a:t>eğer </a:t>
            </a:r>
            <a:r>
              <a:rPr lang="tr-TR" dirty="0" err="1"/>
              <a:t>hdfs</a:t>
            </a:r>
            <a:r>
              <a:rPr lang="tr-TR" dirty="0"/>
              <a:t> içerisinde saklanması için seçilen veri seti </a:t>
            </a:r>
            <a:r>
              <a:rPr lang="tr-TR" dirty="0" err="1"/>
              <a:t>hdfs</a:t>
            </a:r>
            <a:endParaRPr lang="tr-TR" dirty="0"/>
          </a:p>
          <a:p>
            <a:r>
              <a:rPr lang="tr-TR" dirty="0"/>
              <a:t>içindeyse işaretlemeye gerek yoktur.</a:t>
            </a:r>
          </a:p>
        </p:txBody>
      </p:sp>
    </p:spTree>
    <p:extLst>
      <p:ext uri="{BB962C8B-B14F-4D97-AF65-F5344CB8AC3E}">
        <p14:creationId xmlns:p14="http://schemas.microsoft.com/office/powerpoint/2010/main" val="16938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DE8932F-01C7-4022-A8B3-EB270CBB698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19F4005-5C43-47A2-85BF-8339BC405B5F}"/>
              </a:ext>
            </a:extLst>
          </p:cNvPr>
          <p:cNvSpPr txBox="1"/>
          <p:nvPr/>
        </p:nvSpPr>
        <p:spPr>
          <a:xfrm>
            <a:off x="5102942" y="1902542"/>
            <a:ext cx="5030351" cy="2031325"/>
          </a:xfrm>
          <a:prstGeom prst="rect">
            <a:avLst/>
          </a:prstGeom>
          <a:noFill/>
        </p:spPr>
        <p:txBody>
          <a:bodyPr wrap="none" rtlCol="0">
            <a:spAutoFit/>
          </a:bodyPr>
          <a:lstStyle/>
          <a:p>
            <a:r>
              <a:rPr lang="tr-TR" dirty="0" err="1"/>
              <a:t>Impala</a:t>
            </a:r>
            <a:r>
              <a:rPr lang="tr-TR" dirty="0"/>
              <a:t> için hata verir. Bu hata</a:t>
            </a:r>
          </a:p>
          <a:p>
            <a:r>
              <a:rPr lang="tr-TR" dirty="0"/>
              <a:t>izinler verilerek giderile bilir.</a:t>
            </a:r>
          </a:p>
          <a:p>
            <a:r>
              <a:rPr lang="tr-TR" dirty="0"/>
              <a:t>Fakat </a:t>
            </a:r>
            <a:r>
              <a:rPr lang="tr-TR" dirty="0" err="1"/>
              <a:t>impala</a:t>
            </a:r>
            <a:r>
              <a:rPr lang="tr-TR" dirty="0"/>
              <a:t> kullanmayacağımız için gerekli değildir.</a:t>
            </a:r>
          </a:p>
          <a:p>
            <a:endParaRPr lang="tr-TR" dirty="0"/>
          </a:p>
          <a:p>
            <a:r>
              <a:rPr lang="tr-TR" dirty="0"/>
              <a:t>Query de ve soldaki menüde </a:t>
            </a:r>
            <a:r>
              <a:rPr lang="tr-TR" dirty="0" err="1"/>
              <a:t>hive</a:t>
            </a:r>
            <a:endParaRPr lang="tr-TR" dirty="0"/>
          </a:p>
          <a:p>
            <a:r>
              <a:rPr lang="tr-TR" dirty="0"/>
              <a:t>seçili olmasına dikkat</a:t>
            </a:r>
          </a:p>
          <a:p>
            <a:r>
              <a:rPr lang="tr-TR" dirty="0"/>
              <a:t>edilmelidir.</a:t>
            </a:r>
          </a:p>
        </p:txBody>
      </p:sp>
    </p:spTree>
    <p:extLst>
      <p:ext uri="{BB962C8B-B14F-4D97-AF65-F5344CB8AC3E}">
        <p14:creationId xmlns:p14="http://schemas.microsoft.com/office/powerpoint/2010/main" val="15091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C7F3768-F31D-4610-A2C7-AEF2CCD8CA5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3B24C4C-2971-41D4-8C69-7CC9E07B7C72}"/>
              </a:ext>
            </a:extLst>
          </p:cNvPr>
          <p:cNvSpPr txBox="1"/>
          <p:nvPr/>
        </p:nvSpPr>
        <p:spPr>
          <a:xfrm>
            <a:off x="4203290" y="2433484"/>
            <a:ext cx="5441554" cy="369332"/>
          </a:xfrm>
          <a:prstGeom prst="rect">
            <a:avLst/>
          </a:prstGeom>
          <a:noFill/>
        </p:spPr>
        <p:txBody>
          <a:bodyPr wrap="none" rtlCol="0">
            <a:spAutoFit/>
          </a:bodyPr>
          <a:lstStyle/>
          <a:p>
            <a:r>
              <a:rPr lang="tr-TR" dirty="0"/>
              <a:t>sorgu arka planda </a:t>
            </a:r>
            <a:r>
              <a:rPr lang="tr-TR" dirty="0" err="1"/>
              <a:t>hadoop</a:t>
            </a:r>
            <a:r>
              <a:rPr lang="tr-TR" dirty="0"/>
              <a:t> </a:t>
            </a:r>
            <a:r>
              <a:rPr lang="tr-TR" dirty="0" err="1"/>
              <a:t>map</a:t>
            </a:r>
            <a:r>
              <a:rPr lang="tr-TR" dirty="0"/>
              <a:t> </a:t>
            </a:r>
            <a:r>
              <a:rPr lang="tr-TR" dirty="0" err="1"/>
              <a:t>reduce</a:t>
            </a:r>
            <a:r>
              <a:rPr lang="tr-TR" dirty="0"/>
              <a:t> e dönüşmektedir.</a:t>
            </a:r>
          </a:p>
        </p:txBody>
      </p:sp>
    </p:spTree>
    <p:extLst>
      <p:ext uri="{BB962C8B-B14F-4D97-AF65-F5344CB8AC3E}">
        <p14:creationId xmlns:p14="http://schemas.microsoft.com/office/powerpoint/2010/main" val="10667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08221FE-43AD-44E1-AE2F-6DBDC79C320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975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50B051C-E2F7-4E22-9F5A-4E0F543D777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0043412-25CA-4A6D-80DF-B8BF28E69835}"/>
              </a:ext>
            </a:extLst>
          </p:cNvPr>
          <p:cNvSpPr txBox="1"/>
          <p:nvPr/>
        </p:nvSpPr>
        <p:spPr>
          <a:xfrm>
            <a:off x="4409767" y="2782668"/>
            <a:ext cx="6145850" cy="2862322"/>
          </a:xfrm>
          <a:prstGeom prst="rect">
            <a:avLst/>
          </a:prstGeom>
          <a:noFill/>
        </p:spPr>
        <p:txBody>
          <a:bodyPr wrap="none" rtlCol="0">
            <a:spAutoFit/>
          </a:bodyPr>
          <a:lstStyle/>
          <a:p>
            <a:r>
              <a:rPr lang="tr-TR" dirty="0"/>
              <a:t>Komutlar konsol üzerinden de yapılabilmektedir.</a:t>
            </a:r>
          </a:p>
          <a:p>
            <a:endParaRPr lang="tr-TR" dirty="0"/>
          </a:p>
          <a:p>
            <a:r>
              <a:rPr lang="tr-TR" dirty="0" err="1"/>
              <a:t>hive</a:t>
            </a:r>
            <a:endParaRPr lang="tr-TR" dirty="0"/>
          </a:p>
          <a:p>
            <a:endParaRPr lang="tr-TR" dirty="0"/>
          </a:p>
          <a:p>
            <a:r>
              <a:rPr lang="tr-TR" dirty="0" err="1"/>
              <a:t>select</a:t>
            </a:r>
            <a:r>
              <a:rPr lang="tr-TR" dirty="0"/>
              <a:t> </a:t>
            </a:r>
            <a:r>
              <a:rPr lang="tr-TR" dirty="0" err="1"/>
              <a:t>first_name</a:t>
            </a:r>
            <a:r>
              <a:rPr lang="tr-TR" dirty="0"/>
              <a:t>, </a:t>
            </a:r>
            <a:r>
              <a:rPr lang="tr-TR" dirty="0" err="1"/>
              <a:t>age</a:t>
            </a:r>
            <a:r>
              <a:rPr lang="tr-TR" dirty="0"/>
              <a:t> </a:t>
            </a:r>
            <a:r>
              <a:rPr lang="tr-TR" dirty="0" err="1"/>
              <a:t>from</a:t>
            </a:r>
            <a:r>
              <a:rPr lang="tr-TR" dirty="0"/>
              <a:t> </a:t>
            </a:r>
            <a:r>
              <a:rPr lang="tr-TR" dirty="0" err="1"/>
              <a:t>person.sampledata</a:t>
            </a:r>
            <a:r>
              <a:rPr lang="tr-TR" dirty="0"/>
              <a:t> </a:t>
            </a:r>
            <a:r>
              <a:rPr lang="tr-TR" dirty="0" err="1"/>
              <a:t>where</a:t>
            </a:r>
            <a:r>
              <a:rPr lang="tr-TR" dirty="0"/>
              <a:t> </a:t>
            </a:r>
            <a:r>
              <a:rPr lang="tr-TR" dirty="0" err="1"/>
              <a:t>age</a:t>
            </a:r>
            <a:r>
              <a:rPr lang="tr-TR" dirty="0"/>
              <a:t> &gt; 60;</a:t>
            </a:r>
          </a:p>
          <a:p>
            <a:endParaRPr lang="tr-TR" dirty="0"/>
          </a:p>
          <a:p>
            <a:r>
              <a:rPr lang="tr-TR" dirty="0" err="1"/>
              <a:t>create</a:t>
            </a:r>
            <a:r>
              <a:rPr lang="tr-TR" dirty="0"/>
              <a:t> </a:t>
            </a:r>
            <a:r>
              <a:rPr lang="tr-TR" dirty="0" err="1"/>
              <a:t>database</a:t>
            </a:r>
            <a:r>
              <a:rPr lang="tr-TR" dirty="0"/>
              <a:t> </a:t>
            </a:r>
            <a:r>
              <a:rPr lang="tr-TR" dirty="0" err="1"/>
              <a:t>persontest</a:t>
            </a:r>
            <a:r>
              <a:rPr lang="tr-TR" dirty="0"/>
              <a:t>;</a:t>
            </a:r>
          </a:p>
          <a:p>
            <a:endParaRPr lang="tr-TR" dirty="0"/>
          </a:p>
          <a:p>
            <a:r>
              <a:rPr lang="tr-TR" dirty="0"/>
              <a:t>vb.</a:t>
            </a:r>
          </a:p>
          <a:p>
            <a:endParaRPr lang="tr-TR" dirty="0"/>
          </a:p>
        </p:txBody>
      </p:sp>
    </p:spTree>
    <p:extLst>
      <p:ext uri="{BB962C8B-B14F-4D97-AF65-F5344CB8AC3E}">
        <p14:creationId xmlns:p14="http://schemas.microsoft.com/office/powerpoint/2010/main" val="255957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7CCF9E2A-0597-41AF-B235-223103C6F89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DCDFE44-1D86-43AC-BA2E-C19495913D51}"/>
              </a:ext>
            </a:extLst>
          </p:cNvPr>
          <p:cNvSpPr txBox="1"/>
          <p:nvPr/>
        </p:nvSpPr>
        <p:spPr>
          <a:xfrm>
            <a:off x="422031" y="4783015"/>
            <a:ext cx="2921441" cy="1200329"/>
          </a:xfrm>
          <a:prstGeom prst="rect">
            <a:avLst/>
          </a:prstGeom>
          <a:noFill/>
        </p:spPr>
        <p:txBody>
          <a:bodyPr wrap="none" rtlCol="0">
            <a:spAutoFit/>
          </a:bodyPr>
          <a:lstStyle/>
          <a:p>
            <a:r>
              <a:rPr lang="tr-TR" dirty="0"/>
              <a:t>Veriler parçalara ayrılır.</a:t>
            </a:r>
          </a:p>
          <a:p>
            <a:r>
              <a:rPr lang="tr-TR" dirty="0" err="1"/>
              <a:t>Default</a:t>
            </a:r>
            <a:r>
              <a:rPr lang="tr-TR" dirty="0"/>
              <a:t> 128 </a:t>
            </a:r>
            <a:r>
              <a:rPr lang="tr-TR" dirty="0" err="1"/>
              <a:t>mb</a:t>
            </a:r>
            <a:r>
              <a:rPr lang="tr-TR" dirty="0"/>
              <a:t> tır. Veri daha </a:t>
            </a:r>
          </a:p>
          <a:p>
            <a:r>
              <a:rPr lang="tr-TR" dirty="0"/>
              <a:t>küçük ise ayar yapılmazsa</a:t>
            </a:r>
          </a:p>
          <a:p>
            <a:r>
              <a:rPr lang="tr-TR" dirty="0"/>
              <a:t>tek parça olur.</a:t>
            </a:r>
          </a:p>
        </p:txBody>
      </p:sp>
      <p:sp>
        <p:nvSpPr>
          <p:cNvPr id="5" name="Metin kutusu 4">
            <a:extLst>
              <a:ext uri="{FF2B5EF4-FFF2-40B4-BE49-F238E27FC236}">
                <a16:creationId xmlns:a16="http://schemas.microsoft.com/office/drawing/2014/main" id="{323808D5-89AA-4616-80CF-C18978062467}"/>
              </a:ext>
            </a:extLst>
          </p:cNvPr>
          <p:cNvSpPr txBox="1"/>
          <p:nvPr/>
        </p:nvSpPr>
        <p:spPr>
          <a:xfrm>
            <a:off x="6344529" y="4783015"/>
            <a:ext cx="5361981" cy="1477328"/>
          </a:xfrm>
          <a:prstGeom prst="rect">
            <a:avLst/>
          </a:prstGeom>
          <a:noFill/>
        </p:spPr>
        <p:txBody>
          <a:bodyPr wrap="none" rtlCol="0">
            <a:spAutoFit/>
          </a:bodyPr>
          <a:lstStyle/>
          <a:p>
            <a:r>
              <a:rPr lang="tr-TR" dirty="0"/>
              <a:t>Replication </a:t>
            </a:r>
            <a:r>
              <a:rPr lang="tr-TR" dirty="0" err="1"/>
              <a:t>Factor</a:t>
            </a:r>
            <a:r>
              <a:rPr lang="tr-TR" dirty="0"/>
              <a:t>, verinin kopya sayısıdır.</a:t>
            </a:r>
          </a:p>
          <a:p>
            <a:endParaRPr lang="tr-TR" dirty="0"/>
          </a:p>
          <a:p>
            <a:r>
              <a:rPr lang="tr-TR" dirty="0"/>
              <a:t>Bir makine çöktüğünde veri kaybı olmaz.</a:t>
            </a:r>
          </a:p>
          <a:p>
            <a:r>
              <a:rPr lang="tr-TR" dirty="0"/>
              <a:t>Makine eksildikçe ve arttıkça </a:t>
            </a:r>
            <a:r>
              <a:rPr lang="tr-TR" dirty="0" err="1"/>
              <a:t>master</a:t>
            </a:r>
            <a:r>
              <a:rPr lang="tr-TR" dirty="0"/>
              <a:t> makine veri bölme</a:t>
            </a:r>
          </a:p>
          <a:p>
            <a:r>
              <a:rPr lang="tr-TR" dirty="0"/>
              <a:t>ve dağıtma işlemini tekrar yapacaktır.</a:t>
            </a:r>
          </a:p>
        </p:txBody>
      </p:sp>
      <p:sp>
        <p:nvSpPr>
          <p:cNvPr id="7" name="Metin kutusu 6">
            <a:extLst>
              <a:ext uri="{FF2B5EF4-FFF2-40B4-BE49-F238E27FC236}">
                <a16:creationId xmlns:a16="http://schemas.microsoft.com/office/drawing/2014/main" id="{C9652360-2E86-47AE-A915-BB57DACE3789}"/>
              </a:ext>
            </a:extLst>
          </p:cNvPr>
          <p:cNvSpPr txBox="1"/>
          <p:nvPr/>
        </p:nvSpPr>
        <p:spPr>
          <a:xfrm>
            <a:off x="10367890" y="2700997"/>
            <a:ext cx="1659988" cy="1200329"/>
          </a:xfrm>
          <a:prstGeom prst="rect">
            <a:avLst/>
          </a:prstGeom>
          <a:noFill/>
        </p:spPr>
        <p:txBody>
          <a:bodyPr wrap="square" rtlCol="0">
            <a:spAutoFit/>
          </a:bodyPr>
          <a:lstStyle/>
          <a:p>
            <a:r>
              <a:rPr lang="tr-TR" dirty="0" err="1"/>
              <a:t>Node</a:t>
            </a:r>
            <a:r>
              <a:rPr lang="tr-TR" dirty="0"/>
              <a:t> 5 çökerse</a:t>
            </a:r>
          </a:p>
          <a:p>
            <a:r>
              <a:rPr lang="tr-TR" dirty="0"/>
              <a:t>veriler kaybolmamış olur.</a:t>
            </a:r>
          </a:p>
        </p:txBody>
      </p:sp>
    </p:spTree>
    <p:extLst>
      <p:ext uri="{BB962C8B-B14F-4D97-AF65-F5344CB8AC3E}">
        <p14:creationId xmlns:p14="http://schemas.microsoft.com/office/powerpoint/2010/main" val="261388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FDB9FD6E-65A5-4916-A290-AC13F68D6B23}"/>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13659ECE-D15D-4339-B12B-669D61D519AB}"/>
              </a:ext>
            </a:extLst>
          </p:cNvPr>
          <p:cNvSpPr txBox="1"/>
          <p:nvPr/>
        </p:nvSpPr>
        <p:spPr>
          <a:xfrm>
            <a:off x="2602523" y="5416062"/>
            <a:ext cx="1378634" cy="1200329"/>
          </a:xfrm>
          <a:prstGeom prst="rect">
            <a:avLst/>
          </a:prstGeom>
          <a:noFill/>
        </p:spPr>
        <p:txBody>
          <a:bodyPr wrap="square" rtlCol="0">
            <a:spAutoFit/>
          </a:bodyPr>
          <a:lstStyle/>
          <a:p>
            <a:r>
              <a:rPr lang="tr-TR" dirty="0"/>
              <a:t>Veri algoritmalarla</a:t>
            </a:r>
          </a:p>
          <a:p>
            <a:r>
              <a:rPr lang="tr-TR" dirty="0"/>
              <a:t>parçalanır.</a:t>
            </a:r>
          </a:p>
        </p:txBody>
      </p:sp>
      <p:sp>
        <p:nvSpPr>
          <p:cNvPr id="5" name="Metin kutusu 4">
            <a:extLst>
              <a:ext uri="{FF2B5EF4-FFF2-40B4-BE49-F238E27FC236}">
                <a16:creationId xmlns:a16="http://schemas.microsoft.com/office/drawing/2014/main" id="{071E136C-93C5-4727-A041-26EF2C0B4684}"/>
              </a:ext>
            </a:extLst>
          </p:cNvPr>
          <p:cNvSpPr txBox="1"/>
          <p:nvPr/>
        </p:nvSpPr>
        <p:spPr>
          <a:xfrm>
            <a:off x="4541520" y="5554394"/>
            <a:ext cx="1378634" cy="923330"/>
          </a:xfrm>
          <a:prstGeom prst="rect">
            <a:avLst/>
          </a:prstGeom>
          <a:noFill/>
        </p:spPr>
        <p:txBody>
          <a:bodyPr wrap="square" rtlCol="0">
            <a:spAutoFit/>
          </a:bodyPr>
          <a:lstStyle/>
          <a:p>
            <a:r>
              <a:rPr lang="tr-TR" dirty="0"/>
              <a:t>Veriler üzerinde işlem yapılır</a:t>
            </a:r>
          </a:p>
        </p:txBody>
      </p:sp>
      <p:sp>
        <p:nvSpPr>
          <p:cNvPr id="7" name="Metin kutusu 6">
            <a:extLst>
              <a:ext uri="{FF2B5EF4-FFF2-40B4-BE49-F238E27FC236}">
                <a16:creationId xmlns:a16="http://schemas.microsoft.com/office/drawing/2014/main" id="{D2B29CAB-03B5-4FEE-8BF0-053BA4A2F48F}"/>
              </a:ext>
            </a:extLst>
          </p:cNvPr>
          <p:cNvSpPr txBox="1"/>
          <p:nvPr/>
        </p:nvSpPr>
        <p:spPr>
          <a:xfrm>
            <a:off x="6096000" y="5554394"/>
            <a:ext cx="1590756" cy="646331"/>
          </a:xfrm>
          <a:prstGeom prst="rect">
            <a:avLst/>
          </a:prstGeom>
          <a:noFill/>
        </p:spPr>
        <p:txBody>
          <a:bodyPr wrap="none" rtlCol="0">
            <a:spAutoFit/>
          </a:bodyPr>
          <a:lstStyle/>
          <a:p>
            <a:r>
              <a:rPr lang="tr-TR" dirty="0"/>
              <a:t>Aynı veriler tek</a:t>
            </a:r>
          </a:p>
          <a:p>
            <a:r>
              <a:rPr lang="tr-TR" dirty="0"/>
              <a:t>noda toplanır</a:t>
            </a:r>
          </a:p>
        </p:txBody>
      </p:sp>
      <p:sp>
        <p:nvSpPr>
          <p:cNvPr id="9" name="Metin kutusu 8">
            <a:extLst>
              <a:ext uri="{FF2B5EF4-FFF2-40B4-BE49-F238E27FC236}">
                <a16:creationId xmlns:a16="http://schemas.microsoft.com/office/drawing/2014/main" id="{C54B884B-7706-4481-B88E-96FFD82F23DB}"/>
              </a:ext>
            </a:extLst>
          </p:cNvPr>
          <p:cNvSpPr txBox="1"/>
          <p:nvPr/>
        </p:nvSpPr>
        <p:spPr>
          <a:xfrm>
            <a:off x="8032652" y="5725551"/>
            <a:ext cx="955903" cy="923330"/>
          </a:xfrm>
          <a:prstGeom prst="rect">
            <a:avLst/>
          </a:prstGeom>
          <a:noFill/>
        </p:spPr>
        <p:txBody>
          <a:bodyPr wrap="none" rtlCol="0">
            <a:spAutoFit/>
          </a:bodyPr>
          <a:lstStyle/>
          <a:p>
            <a:r>
              <a:rPr lang="tr-TR" dirty="0"/>
              <a:t>Yapılan</a:t>
            </a:r>
          </a:p>
          <a:p>
            <a:r>
              <a:rPr lang="tr-TR" dirty="0"/>
              <a:t>işlem</a:t>
            </a:r>
          </a:p>
          <a:p>
            <a:r>
              <a:rPr lang="tr-TR" dirty="0"/>
              <a:t>toplanır.</a:t>
            </a:r>
          </a:p>
        </p:txBody>
      </p:sp>
      <p:sp>
        <p:nvSpPr>
          <p:cNvPr id="11" name="Metin kutusu 10">
            <a:extLst>
              <a:ext uri="{FF2B5EF4-FFF2-40B4-BE49-F238E27FC236}">
                <a16:creationId xmlns:a16="http://schemas.microsoft.com/office/drawing/2014/main" id="{AC7D1F01-0FF2-4A47-BC26-32433FD3EC0C}"/>
              </a:ext>
            </a:extLst>
          </p:cNvPr>
          <p:cNvSpPr txBox="1"/>
          <p:nvPr/>
        </p:nvSpPr>
        <p:spPr>
          <a:xfrm>
            <a:off x="10337409" y="4965560"/>
            <a:ext cx="1153714" cy="923330"/>
          </a:xfrm>
          <a:prstGeom prst="rect">
            <a:avLst/>
          </a:prstGeom>
          <a:noFill/>
        </p:spPr>
        <p:txBody>
          <a:bodyPr wrap="none" rtlCol="0">
            <a:spAutoFit/>
          </a:bodyPr>
          <a:lstStyle/>
          <a:p>
            <a:r>
              <a:rPr lang="tr-TR" dirty="0"/>
              <a:t>İşlem</a:t>
            </a:r>
          </a:p>
          <a:p>
            <a:r>
              <a:rPr lang="tr-TR" dirty="0"/>
              <a:t>sonucu</a:t>
            </a:r>
          </a:p>
          <a:p>
            <a:r>
              <a:rPr lang="tr-TR" dirty="0"/>
              <a:t>elde edilir.</a:t>
            </a:r>
          </a:p>
        </p:txBody>
      </p:sp>
    </p:spTree>
    <p:extLst>
      <p:ext uri="{BB962C8B-B14F-4D97-AF65-F5344CB8AC3E}">
        <p14:creationId xmlns:p14="http://schemas.microsoft.com/office/powerpoint/2010/main" val="316686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5AC4CD6-1D52-4552-B23B-996FEB2C8BF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0E9D4A9-4C81-4FA6-9404-2F255DC5ABDC}"/>
              </a:ext>
            </a:extLst>
          </p:cNvPr>
          <p:cNvSpPr txBox="1"/>
          <p:nvPr/>
        </p:nvSpPr>
        <p:spPr>
          <a:xfrm flipH="1">
            <a:off x="298937" y="2208627"/>
            <a:ext cx="1557997" cy="3970318"/>
          </a:xfrm>
          <a:prstGeom prst="rect">
            <a:avLst/>
          </a:prstGeom>
          <a:noFill/>
        </p:spPr>
        <p:txBody>
          <a:bodyPr wrap="square" rtlCol="0">
            <a:spAutoFit/>
          </a:bodyPr>
          <a:lstStyle/>
          <a:p>
            <a:r>
              <a:rPr lang="tr-TR" dirty="0"/>
              <a:t>Veriler üzerinde işlem yapmamızı sağlamaktadır. </a:t>
            </a:r>
            <a:r>
              <a:rPr lang="tr-TR" dirty="0" err="1"/>
              <a:t>Nodelar</a:t>
            </a:r>
            <a:r>
              <a:rPr lang="tr-TR" dirty="0"/>
              <a:t> üzerindeki işlemleri kontrol eder. (</a:t>
            </a:r>
            <a:r>
              <a:rPr lang="tr-TR" dirty="0" err="1"/>
              <a:t>cpu</a:t>
            </a:r>
            <a:r>
              <a:rPr lang="tr-TR" dirty="0"/>
              <a:t>-ram miktarları vb.)</a:t>
            </a:r>
          </a:p>
          <a:p>
            <a:r>
              <a:rPr lang="tr-TR" dirty="0"/>
              <a:t>Yapılan işlem, data nerde, işlem süresi vb.</a:t>
            </a:r>
          </a:p>
        </p:txBody>
      </p:sp>
      <p:sp>
        <p:nvSpPr>
          <p:cNvPr id="4" name="Metin kutusu 3">
            <a:extLst>
              <a:ext uri="{FF2B5EF4-FFF2-40B4-BE49-F238E27FC236}">
                <a16:creationId xmlns:a16="http://schemas.microsoft.com/office/drawing/2014/main" id="{66E6B482-6746-45E9-8B77-44BB9BB70A17}"/>
              </a:ext>
            </a:extLst>
          </p:cNvPr>
          <p:cNvSpPr txBox="1"/>
          <p:nvPr/>
        </p:nvSpPr>
        <p:spPr>
          <a:xfrm>
            <a:off x="9935732" y="2967334"/>
            <a:ext cx="1957331" cy="923330"/>
          </a:xfrm>
          <a:prstGeom prst="rect">
            <a:avLst/>
          </a:prstGeom>
          <a:noFill/>
        </p:spPr>
        <p:txBody>
          <a:bodyPr wrap="none" rtlCol="0">
            <a:spAutoFit/>
          </a:bodyPr>
          <a:lstStyle/>
          <a:p>
            <a:r>
              <a:rPr lang="tr-TR" dirty="0"/>
              <a:t>STORM yerine</a:t>
            </a:r>
          </a:p>
          <a:p>
            <a:r>
              <a:rPr lang="tr-TR" dirty="0"/>
              <a:t>SPARK STREAMİNG</a:t>
            </a:r>
          </a:p>
          <a:p>
            <a:r>
              <a:rPr lang="tr-TR" dirty="0"/>
              <a:t>kullanılmaktadır.</a:t>
            </a:r>
          </a:p>
        </p:txBody>
      </p:sp>
    </p:spTree>
    <p:extLst>
      <p:ext uri="{BB962C8B-B14F-4D97-AF65-F5344CB8AC3E}">
        <p14:creationId xmlns:p14="http://schemas.microsoft.com/office/powerpoint/2010/main" val="418356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5B70057-9684-4FE5-BE9C-414A4BA53B7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99929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832C32F-C25A-4651-8771-F98F51B101C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E619C0F-020D-4075-ABFD-176F6EB44769}"/>
              </a:ext>
            </a:extLst>
          </p:cNvPr>
          <p:cNvSpPr txBox="1"/>
          <p:nvPr/>
        </p:nvSpPr>
        <p:spPr>
          <a:xfrm>
            <a:off x="478302" y="6035040"/>
            <a:ext cx="3188180" cy="646331"/>
          </a:xfrm>
          <a:prstGeom prst="rect">
            <a:avLst/>
          </a:prstGeom>
          <a:noFill/>
        </p:spPr>
        <p:txBody>
          <a:bodyPr wrap="none" rtlCol="0">
            <a:spAutoFit/>
          </a:bodyPr>
          <a:lstStyle/>
          <a:p>
            <a:r>
              <a:rPr lang="tr-TR" dirty="0"/>
              <a:t>Geliştirme yapmak biraz zordur. </a:t>
            </a:r>
          </a:p>
          <a:p>
            <a:r>
              <a:rPr lang="tr-TR" dirty="0"/>
              <a:t>Son zamanlarda kullanılmıyor.</a:t>
            </a:r>
          </a:p>
        </p:txBody>
      </p:sp>
      <p:sp>
        <p:nvSpPr>
          <p:cNvPr id="4" name="Metin kutusu 3">
            <a:extLst>
              <a:ext uri="{FF2B5EF4-FFF2-40B4-BE49-F238E27FC236}">
                <a16:creationId xmlns:a16="http://schemas.microsoft.com/office/drawing/2014/main" id="{1542F6A0-C5BE-40B6-9723-0CACCE789452}"/>
              </a:ext>
            </a:extLst>
          </p:cNvPr>
          <p:cNvSpPr txBox="1"/>
          <p:nvPr/>
        </p:nvSpPr>
        <p:spPr>
          <a:xfrm>
            <a:off x="4670474" y="5992837"/>
            <a:ext cx="2633734" cy="646331"/>
          </a:xfrm>
          <a:prstGeom prst="rect">
            <a:avLst/>
          </a:prstGeom>
          <a:noFill/>
        </p:spPr>
        <p:txBody>
          <a:bodyPr wrap="none" rtlCol="0">
            <a:spAutoFit/>
          </a:bodyPr>
          <a:lstStyle/>
          <a:p>
            <a:r>
              <a:rPr lang="tr-TR" dirty="0"/>
              <a:t>Uygulamasını yapacağımız</a:t>
            </a:r>
          </a:p>
          <a:p>
            <a:r>
              <a:rPr lang="tr-TR" dirty="0" err="1"/>
              <a:t>mod</a:t>
            </a:r>
            <a:r>
              <a:rPr lang="tr-TR" dirty="0"/>
              <a:t>.</a:t>
            </a:r>
          </a:p>
        </p:txBody>
      </p:sp>
    </p:spTree>
    <p:extLst>
      <p:ext uri="{BB962C8B-B14F-4D97-AF65-F5344CB8AC3E}">
        <p14:creationId xmlns:p14="http://schemas.microsoft.com/office/powerpoint/2010/main" val="2206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F9F4B58-9E8F-4E07-80F0-EB07947B36A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17E8A03-1FF1-4867-A5D1-2386A3E4A1E6}"/>
              </a:ext>
            </a:extLst>
          </p:cNvPr>
          <p:cNvSpPr txBox="1"/>
          <p:nvPr/>
        </p:nvSpPr>
        <p:spPr>
          <a:xfrm>
            <a:off x="154745" y="3727938"/>
            <a:ext cx="3981157" cy="2862322"/>
          </a:xfrm>
          <a:prstGeom prst="rect">
            <a:avLst/>
          </a:prstGeom>
          <a:noFill/>
        </p:spPr>
        <p:txBody>
          <a:bodyPr wrap="square" rtlCol="0">
            <a:spAutoFit/>
          </a:bodyPr>
          <a:lstStyle/>
          <a:p>
            <a:r>
              <a:rPr lang="tr-TR" dirty="0"/>
              <a:t>Linux dağıtım üzerine gerekli </a:t>
            </a:r>
            <a:r>
              <a:rPr lang="tr-TR" dirty="0" err="1"/>
              <a:t>configurasyon</a:t>
            </a:r>
            <a:r>
              <a:rPr lang="tr-TR" dirty="0"/>
              <a:t> ayarları yapılmış </a:t>
            </a:r>
            <a:r>
              <a:rPr lang="tr-TR" dirty="0" err="1"/>
              <a:t>herşeyi</a:t>
            </a:r>
            <a:r>
              <a:rPr lang="tr-TR" dirty="0"/>
              <a:t> ile hazır, bilgisayara veya </a:t>
            </a:r>
            <a:r>
              <a:rPr lang="tr-TR" dirty="0" err="1"/>
              <a:t>cloud</a:t>
            </a:r>
            <a:r>
              <a:rPr lang="tr-TR" dirty="0"/>
              <a:t> a  kurulabilen, doğrudan </a:t>
            </a:r>
            <a:r>
              <a:rPr lang="tr-TR" dirty="0" err="1"/>
              <a:t>hadoop</a:t>
            </a:r>
            <a:r>
              <a:rPr lang="tr-TR" dirty="0"/>
              <a:t> u kullanabileceğiniz araçlardır. Yerel bir </a:t>
            </a:r>
            <a:r>
              <a:rPr lang="tr-TR" dirty="0" err="1"/>
              <a:t>pc</a:t>
            </a:r>
            <a:r>
              <a:rPr lang="tr-TR" dirty="0"/>
              <a:t> de sanal makine olarak ta ayağa kaldırılabilir.</a:t>
            </a:r>
          </a:p>
          <a:p>
            <a:endParaRPr lang="tr-TR" dirty="0"/>
          </a:p>
          <a:p>
            <a:r>
              <a:rPr lang="tr-TR" dirty="0"/>
              <a:t>Virtual Box üzerinden sanal bir makinede kurulumuna bakacağız.</a:t>
            </a:r>
          </a:p>
        </p:txBody>
      </p:sp>
    </p:spTree>
    <p:extLst>
      <p:ext uri="{BB962C8B-B14F-4D97-AF65-F5344CB8AC3E}">
        <p14:creationId xmlns:p14="http://schemas.microsoft.com/office/powerpoint/2010/main" val="11025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3DEFE68-1764-470C-AE25-2A24D2B2197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921334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979</Words>
  <Application>Microsoft Office PowerPoint</Application>
  <PresentationFormat>Geniş ekran</PresentationFormat>
  <Paragraphs>156</Paragraphs>
  <Slides>27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27</vt:i4>
      </vt:variant>
    </vt:vector>
  </HeadingPairs>
  <TitlesOfParts>
    <vt:vector size="31" baseType="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26</cp:revision>
  <dcterms:created xsi:type="dcterms:W3CDTF">2020-08-31T17:42:26Z</dcterms:created>
  <dcterms:modified xsi:type="dcterms:W3CDTF">2020-11-29T16:32:45Z</dcterms:modified>
</cp:coreProperties>
</file>